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02336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067BC4-1B3B-4B6B-A483-01CB03E6A4D5}">
  <a:tblStyle styleId="{7D067BC4-1B3B-4B6B-A483-01CB03E6A4D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990" y="120"/>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2pPr>
            <a:lvl3pPr marL="4389120" marR="0" lvl="2"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3pPr>
            <a:lvl4pPr marL="6583680" marR="0" lvl="3"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4pPr>
            <a:lvl5pPr marL="8778240" marR="0" lvl="4"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6pPr>
            <a:lvl7pPr marL="13167361" marR="0" lvl="6"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7pPr>
            <a:lvl8pPr marL="15361920" marR="0" lvl="7"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8pPr>
            <a:lvl9pPr marL="17556480" marR="0" lvl="8"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2pPr>
            <a:lvl3pPr marL="4389120" marR="0" lvl="2"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3pPr>
            <a:lvl4pPr marL="6583680" marR="0" lvl="3"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4pPr>
            <a:lvl5pPr marL="8778240" marR="0" lvl="4"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6pPr>
            <a:lvl7pPr marL="13167361" marR="0" lvl="6"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7pPr>
            <a:lvl8pPr marL="15361920" marR="0" lvl="7"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8pPr>
            <a:lvl9pPr marL="17556480" marR="0" lvl="8"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543050" y="1143000"/>
            <a:ext cx="3771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2pPr>
            <a:lvl3pPr marL="4389120" marR="0" lvl="2"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3pPr>
            <a:lvl4pPr marL="6583680" marR="0" lvl="3"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4pPr>
            <a:lvl5pPr marL="8778240" marR="0" lvl="4"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6pPr>
            <a:lvl7pPr marL="13167361" marR="0" lvl="6"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7pPr>
            <a:lvl8pPr marL="15361920" marR="0" lvl="7"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8pPr>
            <a:lvl9pPr marL="17556480" marR="0" lvl="8" indent="0"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38396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1543050" y="1143000"/>
            <a:ext cx="3771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760" b="0" i="0" u="none" strike="noStrike" cap="none" dirty="0">
              <a:solidFill>
                <a:schemeClr val="dk1"/>
              </a:solidFill>
              <a:latin typeface="Calibri"/>
              <a:ea typeface="Calibri"/>
              <a:cs typeface="Calibri"/>
              <a:sym typeface="Calibri"/>
            </a:endParaRPr>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5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017521" y="10226042"/>
            <a:ext cx="34198559" cy="705612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17" name="Google Shape;17;p2"/>
          <p:cNvSpPr txBox="1">
            <a:spLocks noGrp="1"/>
          </p:cNvSpPr>
          <p:nvPr>
            <p:ph type="subTitle" idx="1"/>
          </p:nvPr>
        </p:nvSpPr>
        <p:spPr>
          <a:xfrm>
            <a:off x="6035041" y="18653759"/>
            <a:ext cx="28163519" cy="8412480"/>
          </a:xfrm>
          <a:prstGeom prst="rect">
            <a:avLst/>
          </a:prstGeom>
          <a:noFill/>
          <a:ln>
            <a:noFill/>
          </a:ln>
        </p:spPr>
        <p:txBody>
          <a:bodyPr spcFirstLastPara="1" wrap="square" lIns="91425" tIns="91425" rIns="91425" bIns="91425" anchor="t" anchorCtr="0"/>
          <a:lstStyle>
            <a:lvl1pPr marL="0" marR="0" lvl="0" indent="0" algn="ctr" rtl="0">
              <a:spcBef>
                <a:spcPts val="2823"/>
              </a:spcBef>
              <a:spcAft>
                <a:spcPts val="0"/>
              </a:spcAft>
              <a:buClr>
                <a:srgbClr val="888888"/>
              </a:buClr>
              <a:buSzPts val="15400"/>
              <a:buFont typeface="Arial"/>
              <a:buNone/>
              <a:defRPr sz="14117" b="0" i="0" u="none" strike="noStrike" cap="none">
                <a:solidFill>
                  <a:srgbClr val="888888"/>
                </a:solidFill>
                <a:latin typeface="Calibri"/>
                <a:ea typeface="Calibri"/>
                <a:cs typeface="Calibri"/>
                <a:sym typeface="Calibri"/>
              </a:defRPr>
            </a:lvl1pPr>
            <a:lvl2pPr marL="2011432" marR="0" lvl="1" indent="0" algn="ctr" rtl="0">
              <a:spcBef>
                <a:spcPts val="2457"/>
              </a:spcBef>
              <a:spcAft>
                <a:spcPts val="0"/>
              </a:spcAft>
              <a:buClr>
                <a:srgbClr val="888888"/>
              </a:buClr>
              <a:buSzPts val="13400"/>
              <a:buFont typeface="Arial"/>
              <a:buNone/>
              <a:defRPr sz="12284" b="0" i="0" u="none" strike="noStrike" cap="none">
                <a:solidFill>
                  <a:srgbClr val="888888"/>
                </a:solidFill>
                <a:latin typeface="Calibri"/>
                <a:ea typeface="Calibri"/>
                <a:cs typeface="Calibri"/>
                <a:sym typeface="Calibri"/>
              </a:defRPr>
            </a:lvl2pPr>
            <a:lvl3pPr marL="4022864" marR="0" lvl="2" indent="0" algn="ctr" rtl="0">
              <a:spcBef>
                <a:spcPts val="2108"/>
              </a:spcBef>
              <a:spcAft>
                <a:spcPts val="0"/>
              </a:spcAft>
              <a:buClr>
                <a:srgbClr val="888888"/>
              </a:buClr>
              <a:buSzPts val="11500"/>
              <a:buFont typeface="Arial"/>
              <a:buNone/>
              <a:defRPr sz="10542" b="0" i="0" u="none" strike="noStrike" cap="none">
                <a:solidFill>
                  <a:srgbClr val="888888"/>
                </a:solidFill>
                <a:latin typeface="Calibri"/>
                <a:ea typeface="Calibri"/>
                <a:cs typeface="Calibri"/>
                <a:sym typeface="Calibri"/>
              </a:defRPr>
            </a:lvl3pPr>
            <a:lvl4pPr marL="6034296" marR="0" lvl="3"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4pPr>
            <a:lvl5pPr marL="8045724" marR="0" lvl="4"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5pPr>
            <a:lvl6pPr marL="10057155" marR="0" lvl="5"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6pPr>
            <a:lvl7pPr marL="12068588" marR="0" lvl="6"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7pPr>
            <a:lvl8pPr marL="14080019" marR="0" lvl="7"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8pPr>
            <a:lvl9pPr marL="16091451" marR="0" lvl="8"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b="0" i="0" u="none" strike="noStrike" cap="none">
                <a:solidFill>
                  <a:srgbClr val="888888"/>
                </a:solidFill>
                <a:latin typeface="Calibri"/>
                <a:ea typeface="Calibri"/>
                <a:cs typeface="Calibri"/>
                <a:sym typeface="Calibri"/>
              </a:defRPr>
            </a:lvl1pPr>
            <a:lvl2pPr marL="0" marR="0" lvl="1" indent="0" algn="r" rtl="0">
              <a:spcBef>
                <a:spcPts val="0"/>
              </a:spcBef>
              <a:buNone/>
              <a:defRPr sz="5317" b="0" i="0" u="none" strike="noStrike" cap="none">
                <a:solidFill>
                  <a:srgbClr val="888888"/>
                </a:solidFill>
                <a:latin typeface="Calibri"/>
                <a:ea typeface="Calibri"/>
                <a:cs typeface="Calibri"/>
                <a:sym typeface="Calibri"/>
              </a:defRPr>
            </a:lvl2pPr>
            <a:lvl3pPr marL="0" marR="0" lvl="2" indent="0" algn="r" rtl="0">
              <a:spcBef>
                <a:spcPts val="0"/>
              </a:spcBef>
              <a:buNone/>
              <a:defRPr sz="5317" b="0" i="0" u="none" strike="noStrike" cap="none">
                <a:solidFill>
                  <a:srgbClr val="888888"/>
                </a:solidFill>
                <a:latin typeface="Calibri"/>
                <a:ea typeface="Calibri"/>
                <a:cs typeface="Calibri"/>
                <a:sym typeface="Calibri"/>
              </a:defRPr>
            </a:lvl3pPr>
            <a:lvl4pPr marL="0" marR="0" lvl="3" indent="0" algn="r" rtl="0">
              <a:spcBef>
                <a:spcPts val="0"/>
              </a:spcBef>
              <a:buNone/>
              <a:defRPr sz="5317" b="0" i="0" u="none" strike="noStrike" cap="none">
                <a:solidFill>
                  <a:srgbClr val="888888"/>
                </a:solidFill>
                <a:latin typeface="Calibri"/>
                <a:ea typeface="Calibri"/>
                <a:cs typeface="Calibri"/>
                <a:sym typeface="Calibri"/>
              </a:defRPr>
            </a:lvl4pPr>
            <a:lvl5pPr marL="0" marR="0" lvl="4" indent="0" algn="r" rtl="0">
              <a:spcBef>
                <a:spcPts val="0"/>
              </a:spcBef>
              <a:buNone/>
              <a:defRPr sz="5317" b="0" i="0" u="none" strike="noStrike" cap="none">
                <a:solidFill>
                  <a:srgbClr val="888888"/>
                </a:solidFill>
                <a:latin typeface="Calibri"/>
                <a:ea typeface="Calibri"/>
                <a:cs typeface="Calibri"/>
                <a:sym typeface="Calibri"/>
              </a:defRPr>
            </a:lvl5pPr>
            <a:lvl6pPr marL="0" marR="0" lvl="5" indent="0" algn="r" rtl="0">
              <a:spcBef>
                <a:spcPts val="0"/>
              </a:spcBef>
              <a:buNone/>
              <a:defRPr sz="5317" b="0" i="0" u="none" strike="noStrike" cap="none">
                <a:solidFill>
                  <a:srgbClr val="888888"/>
                </a:solidFill>
                <a:latin typeface="Calibri"/>
                <a:ea typeface="Calibri"/>
                <a:cs typeface="Calibri"/>
                <a:sym typeface="Calibri"/>
              </a:defRPr>
            </a:lvl6pPr>
            <a:lvl7pPr marL="0" marR="0" lvl="6" indent="0" algn="r" rtl="0">
              <a:spcBef>
                <a:spcPts val="0"/>
              </a:spcBef>
              <a:buNone/>
              <a:defRPr sz="5317" b="0" i="0" u="none" strike="noStrike" cap="none">
                <a:solidFill>
                  <a:srgbClr val="888888"/>
                </a:solidFill>
                <a:latin typeface="Calibri"/>
                <a:ea typeface="Calibri"/>
                <a:cs typeface="Calibri"/>
                <a:sym typeface="Calibri"/>
              </a:defRPr>
            </a:lvl7pPr>
            <a:lvl8pPr marL="0" marR="0" lvl="7" indent="0" algn="r" rtl="0">
              <a:spcBef>
                <a:spcPts val="0"/>
              </a:spcBef>
              <a:buNone/>
              <a:defRPr sz="5317" b="0" i="0" u="none" strike="noStrike" cap="none">
                <a:solidFill>
                  <a:srgbClr val="888888"/>
                </a:solidFill>
                <a:latin typeface="Calibri"/>
                <a:ea typeface="Calibri"/>
                <a:cs typeface="Calibri"/>
                <a:sym typeface="Calibri"/>
              </a:defRPr>
            </a:lvl8pPr>
            <a:lvl9pPr marL="0" marR="0" lvl="8" indent="0" algn="r" rtl="0">
              <a:spcBef>
                <a:spcPts val="0"/>
              </a:spcBef>
              <a:buNone/>
              <a:defRPr sz="5317"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011680" y="1318262"/>
            <a:ext cx="3621024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74" name="Google Shape;74;p11"/>
          <p:cNvSpPr txBox="1">
            <a:spLocks noGrp="1"/>
          </p:cNvSpPr>
          <p:nvPr>
            <p:ph type="body" idx="1"/>
          </p:nvPr>
        </p:nvSpPr>
        <p:spPr>
          <a:xfrm rot="5400000">
            <a:off x="9254490" y="438158"/>
            <a:ext cx="21724621" cy="36210241"/>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94330843" y="52008089"/>
            <a:ext cx="134820660" cy="43453682"/>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80" name="Google Shape;80;p12"/>
          <p:cNvSpPr txBox="1">
            <a:spLocks noGrp="1"/>
          </p:cNvSpPr>
          <p:nvPr>
            <p:ph type="body" idx="1"/>
          </p:nvPr>
        </p:nvSpPr>
        <p:spPr>
          <a:xfrm rot="5400000">
            <a:off x="7088196" y="8889684"/>
            <a:ext cx="134820660" cy="129690492"/>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011680" y="1318262"/>
            <a:ext cx="3621024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23" name="Google Shape;23;p3"/>
          <p:cNvSpPr txBox="1">
            <a:spLocks noGrp="1"/>
          </p:cNvSpPr>
          <p:nvPr>
            <p:ph type="body" idx="1"/>
          </p:nvPr>
        </p:nvSpPr>
        <p:spPr>
          <a:xfrm>
            <a:off x="2011680" y="7680968"/>
            <a:ext cx="36210241" cy="21724621"/>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178177" y="21153122"/>
            <a:ext cx="34198559" cy="65379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9200"/>
              <a:buFont typeface="Calibri"/>
              <a:buNone/>
              <a:defRPr sz="17601"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29" name="Google Shape;29;p4"/>
          <p:cNvSpPr txBox="1">
            <a:spLocks noGrp="1"/>
          </p:cNvSpPr>
          <p:nvPr>
            <p:ph type="body" idx="1"/>
          </p:nvPr>
        </p:nvSpPr>
        <p:spPr>
          <a:xfrm>
            <a:off x="3178177" y="13952230"/>
            <a:ext cx="34198559" cy="7200898"/>
          </a:xfrm>
          <a:prstGeom prst="rect">
            <a:avLst/>
          </a:prstGeom>
          <a:noFill/>
          <a:ln>
            <a:noFill/>
          </a:ln>
        </p:spPr>
        <p:txBody>
          <a:bodyPr spcFirstLastPara="1" wrap="square" lIns="91425" tIns="91425" rIns="91425" bIns="91425" anchor="b" anchorCtr="0"/>
          <a:lstStyle>
            <a:lvl1pPr marL="419115" marR="0" lvl="0" indent="-209558" algn="l"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1pPr>
            <a:lvl2pPr marL="838230" marR="0" lvl="1" indent="-209558" algn="l" rtl="0">
              <a:spcBef>
                <a:spcPts val="1577"/>
              </a:spcBef>
              <a:spcAft>
                <a:spcPts val="0"/>
              </a:spcAft>
              <a:buClr>
                <a:srgbClr val="888888"/>
              </a:buClr>
              <a:buSzPts val="8600"/>
              <a:buFont typeface="Arial"/>
              <a:buNone/>
              <a:defRPr sz="7884" b="0" i="0" u="none" strike="noStrike" cap="none">
                <a:solidFill>
                  <a:srgbClr val="888888"/>
                </a:solidFill>
                <a:latin typeface="Calibri"/>
                <a:ea typeface="Calibri"/>
                <a:cs typeface="Calibri"/>
                <a:sym typeface="Calibri"/>
              </a:defRPr>
            </a:lvl2pPr>
            <a:lvl3pPr marL="1257346" marR="0" lvl="2" indent="-209558" algn="l" rtl="0">
              <a:spcBef>
                <a:spcPts val="1412"/>
              </a:spcBef>
              <a:spcAft>
                <a:spcPts val="0"/>
              </a:spcAft>
              <a:buClr>
                <a:srgbClr val="888888"/>
              </a:buClr>
              <a:buSzPts val="7700"/>
              <a:buFont typeface="Arial"/>
              <a:buNone/>
              <a:defRPr sz="7059" b="0" i="0" u="none" strike="noStrike" cap="none">
                <a:solidFill>
                  <a:srgbClr val="888888"/>
                </a:solidFill>
                <a:latin typeface="Calibri"/>
                <a:ea typeface="Calibri"/>
                <a:cs typeface="Calibri"/>
                <a:sym typeface="Calibri"/>
              </a:defRPr>
            </a:lvl3pPr>
            <a:lvl4pPr marL="1676461" marR="0" lvl="3"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4pPr>
            <a:lvl5pPr marL="2095576" marR="0" lvl="4"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5pPr>
            <a:lvl6pPr marL="2514691" marR="0" lvl="5"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6pPr>
            <a:lvl7pPr marL="2933807" marR="0" lvl="6"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7pPr>
            <a:lvl8pPr marL="3352922" marR="0" lvl="7"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8pPr>
            <a:lvl9pPr marL="3772037" marR="0" lvl="8"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011680" y="1318262"/>
            <a:ext cx="3621024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35" name="Google Shape;35;p5"/>
          <p:cNvSpPr txBox="1">
            <a:spLocks noGrp="1"/>
          </p:cNvSpPr>
          <p:nvPr>
            <p:ph type="body" idx="1"/>
          </p:nvPr>
        </p:nvSpPr>
        <p:spPr>
          <a:xfrm>
            <a:off x="9653272" y="36865560"/>
            <a:ext cx="86572092" cy="104279697"/>
          </a:xfrm>
          <a:prstGeom prst="rect">
            <a:avLst/>
          </a:prstGeom>
          <a:noFill/>
          <a:ln>
            <a:noFill/>
          </a:ln>
        </p:spPr>
        <p:txBody>
          <a:bodyPr spcFirstLastPara="1" wrap="square" lIns="91425" tIns="91425" rIns="91425" bIns="91425" anchor="t" anchorCtr="0"/>
          <a:lstStyle>
            <a:lvl1pPr marL="419115" marR="0" lvl="0"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1pPr>
            <a:lvl2pPr marL="838230" marR="0" lvl="1"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2pPr>
            <a:lvl3pPr marL="1257346" marR="0" lvl="2"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3pPr>
            <a:lvl4pPr marL="1676461" marR="0" lvl="3"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4pPr>
            <a:lvl5pPr marL="2095576" marR="0" lvl="4"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5pPr>
            <a:lvl6pPr marL="2514691" marR="0" lvl="5"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6pPr>
            <a:lvl7pPr marL="2933807" marR="0" lvl="6"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7pPr>
            <a:lvl8pPr marL="3352922" marR="0" lvl="7"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8pPr>
            <a:lvl9pPr marL="3772037" marR="0" lvl="8"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96895918" y="36865560"/>
            <a:ext cx="86572092" cy="104279697"/>
          </a:xfrm>
          <a:prstGeom prst="rect">
            <a:avLst/>
          </a:prstGeom>
          <a:noFill/>
          <a:ln>
            <a:noFill/>
          </a:ln>
        </p:spPr>
        <p:txBody>
          <a:bodyPr spcFirstLastPara="1" wrap="square" lIns="91425" tIns="91425" rIns="91425" bIns="91425" anchor="t" anchorCtr="0"/>
          <a:lstStyle>
            <a:lvl1pPr marL="419115" marR="0" lvl="0"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1pPr>
            <a:lvl2pPr marL="838230" marR="0" lvl="1"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2pPr>
            <a:lvl3pPr marL="1257346" marR="0" lvl="2"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3pPr>
            <a:lvl4pPr marL="1676461" marR="0" lvl="3"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4pPr>
            <a:lvl5pPr marL="2095576" marR="0" lvl="4"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5pPr>
            <a:lvl6pPr marL="2514691" marR="0" lvl="5"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6pPr>
            <a:lvl7pPr marL="2933807" marR="0" lvl="6"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7pPr>
            <a:lvl8pPr marL="3352922" marR="0" lvl="7"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8pPr>
            <a:lvl9pPr marL="3772037" marR="0" lvl="8"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011680" y="1318262"/>
            <a:ext cx="3621024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42" name="Google Shape;42;p6"/>
          <p:cNvSpPr txBox="1">
            <a:spLocks noGrp="1"/>
          </p:cNvSpPr>
          <p:nvPr>
            <p:ph type="body" idx="1"/>
          </p:nvPr>
        </p:nvSpPr>
        <p:spPr>
          <a:xfrm>
            <a:off x="2011680" y="7368542"/>
            <a:ext cx="17776827" cy="3070858"/>
          </a:xfrm>
          <a:prstGeom prst="rect">
            <a:avLst/>
          </a:prstGeom>
          <a:noFill/>
          <a:ln>
            <a:noFill/>
          </a:ln>
        </p:spPr>
        <p:txBody>
          <a:bodyPr spcFirstLastPara="1" wrap="square" lIns="91425" tIns="91425" rIns="91425" bIns="91425" anchor="b" anchorCtr="0"/>
          <a:lstStyle>
            <a:lvl1pPr marL="419115" marR="0" lvl="0" indent="-209558" algn="l" rtl="0">
              <a:spcBef>
                <a:spcPts val="2108"/>
              </a:spcBef>
              <a:spcAft>
                <a:spcPts val="0"/>
              </a:spcAft>
              <a:buClr>
                <a:schemeClr val="dk1"/>
              </a:buClr>
              <a:buSzPts val="11500"/>
              <a:buFont typeface="Arial"/>
              <a:buNone/>
              <a:defRPr sz="10542" b="1" i="0" u="none" strike="noStrike" cap="none">
                <a:solidFill>
                  <a:schemeClr val="dk1"/>
                </a:solidFill>
                <a:latin typeface="Calibri"/>
                <a:ea typeface="Calibri"/>
                <a:cs typeface="Calibri"/>
                <a:sym typeface="Calibri"/>
              </a:defRPr>
            </a:lvl1pPr>
            <a:lvl2pPr marL="838230" marR="0" lvl="1" indent="-209558" algn="l" rtl="0">
              <a:spcBef>
                <a:spcPts val="1760"/>
              </a:spcBef>
              <a:spcAft>
                <a:spcPts val="0"/>
              </a:spcAft>
              <a:buClr>
                <a:schemeClr val="dk1"/>
              </a:buClr>
              <a:buSzPts val="9600"/>
              <a:buFont typeface="Arial"/>
              <a:buNone/>
              <a:defRPr sz="8800" b="1" i="0" u="none" strike="noStrike" cap="none">
                <a:solidFill>
                  <a:schemeClr val="dk1"/>
                </a:solidFill>
                <a:latin typeface="Calibri"/>
                <a:ea typeface="Calibri"/>
                <a:cs typeface="Calibri"/>
                <a:sym typeface="Calibri"/>
              </a:defRPr>
            </a:lvl2pPr>
            <a:lvl3pPr marL="1257346" marR="0" lvl="2" indent="-209558" algn="l" rtl="0">
              <a:spcBef>
                <a:spcPts val="1577"/>
              </a:spcBef>
              <a:spcAft>
                <a:spcPts val="0"/>
              </a:spcAft>
              <a:buClr>
                <a:schemeClr val="dk1"/>
              </a:buClr>
              <a:buSzPts val="8600"/>
              <a:buFont typeface="Arial"/>
              <a:buNone/>
              <a:defRPr sz="7884" b="1" i="0" u="none" strike="noStrike" cap="none">
                <a:solidFill>
                  <a:schemeClr val="dk1"/>
                </a:solidFill>
                <a:latin typeface="Calibri"/>
                <a:ea typeface="Calibri"/>
                <a:cs typeface="Calibri"/>
                <a:sym typeface="Calibri"/>
              </a:defRPr>
            </a:lvl3pPr>
            <a:lvl4pPr marL="1676461" marR="0" lvl="3"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4pPr>
            <a:lvl5pPr marL="2095576" marR="0" lvl="4"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5pPr>
            <a:lvl6pPr marL="2514691" marR="0" lvl="5"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6pPr>
            <a:lvl7pPr marL="2933807" marR="0" lvl="6"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7pPr>
            <a:lvl8pPr marL="3352922" marR="0" lvl="7"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8pPr>
            <a:lvl9pPr marL="3772037" marR="0" lvl="8"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2011680" y="10439400"/>
            <a:ext cx="17776827" cy="18966182"/>
          </a:xfrm>
          <a:prstGeom prst="rect">
            <a:avLst/>
          </a:prstGeom>
          <a:noFill/>
          <a:ln>
            <a:noFill/>
          </a:ln>
        </p:spPr>
        <p:txBody>
          <a:bodyPr spcFirstLastPara="1" wrap="square" lIns="91425" tIns="91425" rIns="91425" bIns="91425" anchor="t" anchorCtr="0"/>
          <a:lstStyle>
            <a:lvl1pPr marL="419115" marR="0" lvl="0"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1pPr>
            <a:lvl2pPr marL="838230" marR="0" lvl="1"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2pPr>
            <a:lvl3pPr marL="1257346" marR="0" lvl="2"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3pPr>
            <a:lvl4pPr marL="1676461" marR="0" lvl="3"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4pPr>
            <a:lvl5pPr marL="2095576" marR="0" lvl="4"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5pPr>
            <a:lvl6pPr marL="2514691" marR="0" lvl="5"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6pPr>
            <a:lvl7pPr marL="2933807" marR="0" lvl="6"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7pPr>
            <a:lvl8pPr marL="3352922" marR="0" lvl="7"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8pPr>
            <a:lvl9pPr marL="3772037" marR="0" lvl="8"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20438112" y="7368542"/>
            <a:ext cx="17783809" cy="3070858"/>
          </a:xfrm>
          <a:prstGeom prst="rect">
            <a:avLst/>
          </a:prstGeom>
          <a:noFill/>
          <a:ln>
            <a:noFill/>
          </a:ln>
        </p:spPr>
        <p:txBody>
          <a:bodyPr spcFirstLastPara="1" wrap="square" lIns="91425" tIns="91425" rIns="91425" bIns="91425" anchor="b" anchorCtr="0"/>
          <a:lstStyle>
            <a:lvl1pPr marL="419115" marR="0" lvl="0" indent="-209558" algn="l" rtl="0">
              <a:spcBef>
                <a:spcPts val="2108"/>
              </a:spcBef>
              <a:spcAft>
                <a:spcPts val="0"/>
              </a:spcAft>
              <a:buClr>
                <a:schemeClr val="dk1"/>
              </a:buClr>
              <a:buSzPts val="11500"/>
              <a:buFont typeface="Arial"/>
              <a:buNone/>
              <a:defRPr sz="10542" b="1" i="0" u="none" strike="noStrike" cap="none">
                <a:solidFill>
                  <a:schemeClr val="dk1"/>
                </a:solidFill>
                <a:latin typeface="Calibri"/>
                <a:ea typeface="Calibri"/>
                <a:cs typeface="Calibri"/>
                <a:sym typeface="Calibri"/>
              </a:defRPr>
            </a:lvl1pPr>
            <a:lvl2pPr marL="838230" marR="0" lvl="1" indent="-209558" algn="l" rtl="0">
              <a:spcBef>
                <a:spcPts val="1760"/>
              </a:spcBef>
              <a:spcAft>
                <a:spcPts val="0"/>
              </a:spcAft>
              <a:buClr>
                <a:schemeClr val="dk1"/>
              </a:buClr>
              <a:buSzPts val="9600"/>
              <a:buFont typeface="Arial"/>
              <a:buNone/>
              <a:defRPr sz="8800" b="1" i="0" u="none" strike="noStrike" cap="none">
                <a:solidFill>
                  <a:schemeClr val="dk1"/>
                </a:solidFill>
                <a:latin typeface="Calibri"/>
                <a:ea typeface="Calibri"/>
                <a:cs typeface="Calibri"/>
                <a:sym typeface="Calibri"/>
              </a:defRPr>
            </a:lvl2pPr>
            <a:lvl3pPr marL="1257346" marR="0" lvl="2" indent="-209558" algn="l" rtl="0">
              <a:spcBef>
                <a:spcPts val="1577"/>
              </a:spcBef>
              <a:spcAft>
                <a:spcPts val="0"/>
              </a:spcAft>
              <a:buClr>
                <a:schemeClr val="dk1"/>
              </a:buClr>
              <a:buSzPts val="8600"/>
              <a:buFont typeface="Arial"/>
              <a:buNone/>
              <a:defRPr sz="7884" b="1" i="0" u="none" strike="noStrike" cap="none">
                <a:solidFill>
                  <a:schemeClr val="dk1"/>
                </a:solidFill>
                <a:latin typeface="Calibri"/>
                <a:ea typeface="Calibri"/>
                <a:cs typeface="Calibri"/>
                <a:sym typeface="Calibri"/>
              </a:defRPr>
            </a:lvl3pPr>
            <a:lvl4pPr marL="1676461" marR="0" lvl="3"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4pPr>
            <a:lvl5pPr marL="2095576" marR="0" lvl="4"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5pPr>
            <a:lvl6pPr marL="2514691" marR="0" lvl="5"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6pPr>
            <a:lvl7pPr marL="2933807" marR="0" lvl="6"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7pPr>
            <a:lvl8pPr marL="3352922" marR="0" lvl="7"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8pPr>
            <a:lvl9pPr marL="3772037" marR="0" lvl="8"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20438112" y="10439400"/>
            <a:ext cx="17783809" cy="18966182"/>
          </a:xfrm>
          <a:prstGeom prst="rect">
            <a:avLst/>
          </a:prstGeom>
          <a:noFill/>
          <a:ln>
            <a:noFill/>
          </a:ln>
        </p:spPr>
        <p:txBody>
          <a:bodyPr spcFirstLastPara="1" wrap="square" lIns="91425" tIns="91425" rIns="91425" bIns="91425" anchor="t" anchorCtr="0"/>
          <a:lstStyle>
            <a:lvl1pPr marL="419115" marR="0" lvl="0"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1pPr>
            <a:lvl2pPr marL="838230" marR="0" lvl="1"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2pPr>
            <a:lvl3pPr marL="1257346" marR="0" lvl="2"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3pPr>
            <a:lvl4pPr marL="1676461" marR="0" lvl="3"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4pPr>
            <a:lvl5pPr marL="2095576" marR="0" lvl="4"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5pPr>
            <a:lvl6pPr marL="2514691" marR="0" lvl="5"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6pPr>
            <a:lvl7pPr marL="2933807" marR="0" lvl="6"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7pPr>
            <a:lvl8pPr marL="3352922" marR="0" lvl="7"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8pPr>
            <a:lvl9pPr marL="3772037" marR="0" lvl="8"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011680" y="1318262"/>
            <a:ext cx="3621024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51" name="Google Shape;51;p7"/>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011686" y="1310640"/>
            <a:ext cx="13236577" cy="557784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9600"/>
              <a:buFont typeface="Calibri"/>
              <a:buNone/>
              <a:defRPr sz="88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60" name="Google Shape;60;p9"/>
          <p:cNvSpPr txBox="1">
            <a:spLocks noGrp="1"/>
          </p:cNvSpPr>
          <p:nvPr>
            <p:ph type="body" idx="1"/>
          </p:nvPr>
        </p:nvSpPr>
        <p:spPr>
          <a:xfrm>
            <a:off x="15730221" y="1310647"/>
            <a:ext cx="22491699" cy="28094942"/>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2011686" y="6888487"/>
            <a:ext cx="13236577" cy="22517102"/>
          </a:xfrm>
          <a:prstGeom prst="rect">
            <a:avLst/>
          </a:prstGeom>
          <a:noFill/>
          <a:ln>
            <a:noFill/>
          </a:ln>
        </p:spPr>
        <p:txBody>
          <a:bodyPr spcFirstLastPara="1" wrap="square" lIns="91425" tIns="91425" rIns="91425" bIns="91425" anchor="t" anchorCtr="0"/>
          <a:lstStyle>
            <a:lvl1pPr marL="419115" marR="0" lvl="0" indent="-209558" algn="l" rtl="0">
              <a:spcBef>
                <a:spcPts val="1228"/>
              </a:spcBef>
              <a:spcAft>
                <a:spcPts val="0"/>
              </a:spcAft>
              <a:buClr>
                <a:schemeClr val="dk1"/>
              </a:buClr>
              <a:buSzPts val="6700"/>
              <a:buFont typeface="Arial"/>
              <a:buNone/>
              <a:defRPr sz="6142" b="0" i="0" u="none" strike="noStrike" cap="none">
                <a:solidFill>
                  <a:schemeClr val="dk1"/>
                </a:solidFill>
                <a:latin typeface="Calibri"/>
                <a:ea typeface="Calibri"/>
                <a:cs typeface="Calibri"/>
                <a:sym typeface="Calibri"/>
              </a:defRPr>
            </a:lvl1pPr>
            <a:lvl2pPr marL="838230" marR="0" lvl="1" indent="-209558" algn="l" rtl="0">
              <a:spcBef>
                <a:spcPts val="1063"/>
              </a:spcBef>
              <a:spcAft>
                <a:spcPts val="0"/>
              </a:spcAft>
              <a:buClr>
                <a:schemeClr val="dk1"/>
              </a:buClr>
              <a:buSzPts val="5800"/>
              <a:buFont typeface="Arial"/>
              <a:buNone/>
              <a:defRPr sz="5317" b="0" i="0" u="none" strike="noStrike" cap="none">
                <a:solidFill>
                  <a:schemeClr val="dk1"/>
                </a:solidFill>
                <a:latin typeface="Calibri"/>
                <a:ea typeface="Calibri"/>
                <a:cs typeface="Calibri"/>
                <a:sym typeface="Calibri"/>
              </a:defRPr>
            </a:lvl2pPr>
            <a:lvl3pPr marL="1257346" marR="0" lvl="2" indent="-209558" algn="l" rtl="0">
              <a:spcBef>
                <a:spcPts val="880"/>
              </a:spcBef>
              <a:spcAft>
                <a:spcPts val="0"/>
              </a:spcAft>
              <a:buClr>
                <a:schemeClr val="dk1"/>
              </a:buClr>
              <a:buSzPts val="4800"/>
              <a:buFont typeface="Arial"/>
              <a:buNone/>
              <a:defRPr sz="4400" b="0" i="0" u="none" strike="noStrike" cap="none">
                <a:solidFill>
                  <a:schemeClr val="dk1"/>
                </a:solidFill>
                <a:latin typeface="Calibri"/>
                <a:ea typeface="Calibri"/>
                <a:cs typeface="Calibri"/>
                <a:sym typeface="Calibri"/>
              </a:defRPr>
            </a:lvl3pPr>
            <a:lvl4pPr marL="1676461" marR="0" lvl="3"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4pPr>
            <a:lvl5pPr marL="2095576" marR="0" lvl="4"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5pPr>
            <a:lvl6pPr marL="2514691" marR="0" lvl="5"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6pPr>
            <a:lvl7pPr marL="2933807" marR="0" lvl="6"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7pPr>
            <a:lvl8pPr marL="3352922" marR="0" lvl="7"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8pPr>
            <a:lvl9pPr marL="3772037" marR="0" lvl="8"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7886067" y="23042880"/>
            <a:ext cx="24140161" cy="272034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9600"/>
              <a:buFont typeface="Calibri"/>
              <a:buNone/>
              <a:defRPr sz="88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67" name="Google Shape;67;p10"/>
          <p:cNvSpPr>
            <a:spLocks noGrp="1"/>
          </p:cNvSpPr>
          <p:nvPr>
            <p:ph type="pic" idx="2"/>
          </p:nvPr>
        </p:nvSpPr>
        <p:spPr>
          <a:xfrm>
            <a:off x="7886067" y="2941320"/>
            <a:ext cx="24140161" cy="19751040"/>
          </a:xfrm>
          <a:prstGeom prst="rect">
            <a:avLst/>
          </a:prstGeom>
          <a:noFill/>
          <a:ln>
            <a:noFill/>
          </a:ln>
        </p:spPr>
        <p:txBody>
          <a:bodyPr spcFirstLastPara="1" wrap="square" lIns="91425" tIns="91425" rIns="91425" bIns="91425" anchor="t" anchorCtr="0"/>
          <a:lstStyle>
            <a:lvl1pPr marL="0" marR="0" lvl="0" indent="0" algn="l" rtl="0">
              <a:spcBef>
                <a:spcPts val="2823"/>
              </a:spcBef>
              <a:spcAft>
                <a:spcPts val="0"/>
              </a:spcAft>
              <a:buClr>
                <a:schemeClr val="dk1"/>
              </a:buClr>
              <a:buSzPts val="15400"/>
              <a:buFont typeface="Arial"/>
              <a:buNone/>
              <a:defRPr sz="14117" b="0" i="0" u="none" strike="noStrike" cap="none">
                <a:solidFill>
                  <a:schemeClr val="dk1"/>
                </a:solidFill>
                <a:latin typeface="Calibri"/>
                <a:ea typeface="Calibri"/>
                <a:cs typeface="Calibri"/>
                <a:sym typeface="Calibri"/>
              </a:defRPr>
            </a:lvl1pPr>
            <a:lvl2pPr marL="2011432" marR="0" lvl="1" indent="0" algn="l" rtl="0">
              <a:spcBef>
                <a:spcPts val="2457"/>
              </a:spcBef>
              <a:spcAft>
                <a:spcPts val="0"/>
              </a:spcAft>
              <a:buClr>
                <a:schemeClr val="dk1"/>
              </a:buClr>
              <a:buSzPts val="13400"/>
              <a:buFont typeface="Arial"/>
              <a:buNone/>
              <a:defRPr sz="12284" b="0" i="0" u="none" strike="noStrike" cap="none">
                <a:solidFill>
                  <a:schemeClr val="dk1"/>
                </a:solidFill>
                <a:latin typeface="Calibri"/>
                <a:ea typeface="Calibri"/>
                <a:cs typeface="Calibri"/>
                <a:sym typeface="Calibri"/>
              </a:defRPr>
            </a:lvl2pPr>
            <a:lvl3pPr marL="4022864" marR="0" lvl="2" indent="0" algn="l" rtl="0">
              <a:spcBef>
                <a:spcPts val="2108"/>
              </a:spcBef>
              <a:spcAft>
                <a:spcPts val="0"/>
              </a:spcAft>
              <a:buClr>
                <a:schemeClr val="dk1"/>
              </a:buClr>
              <a:buSzPts val="11500"/>
              <a:buFont typeface="Arial"/>
              <a:buNone/>
              <a:defRPr sz="10542" b="0" i="0" u="none" strike="noStrike" cap="none">
                <a:solidFill>
                  <a:schemeClr val="dk1"/>
                </a:solidFill>
                <a:latin typeface="Calibri"/>
                <a:ea typeface="Calibri"/>
                <a:cs typeface="Calibri"/>
                <a:sym typeface="Calibri"/>
              </a:defRPr>
            </a:lvl3pPr>
            <a:lvl4pPr marL="6034296" marR="0" lvl="3"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4pPr>
            <a:lvl5pPr marL="8045724" marR="0" lvl="4"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5pPr>
            <a:lvl6pPr marL="10057155" marR="0" lvl="5"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6pPr>
            <a:lvl7pPr marL="12068588" marR="0" lvl="6"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7pPr>
            <a:lvl8pPr marL="14080019" marR="0" lvl="7"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8pPr>
            <a:lvl9pPr marL="16091451" marR="0" lvl="8"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7886067" y="25763222"/>
            <a:ext cx="24140161" cy="3863338"/>
          </a:xfrm>
          <a:prstGeom prst="rect">
            <a:avLst/>
          </a:prstGeom>
          <a:noFill/>
          <a:ln>
            <a:noFill/>
          </a:ln>
        </p:spPr>
        <p:txBody>
          <a:bodyPr spcFirstLastPara="1" wrap="square" lIns="91425" tIns="91425" rIns="91425" bIns="91425" anchor="t" anchorCtr="0"/>
          <a:lstStyle>
            <a:lvl1pPr marL="419115" marR="0" lvl="0" indent="-209558" algn="l" rtl="0">
              <a:spcBef>
                <a:spcPts val="1228"/>
              </a:spcBef>
              <a:spcAft>
                <a:spcPts val="0"/>
              </a:spcAft>
              <a:buClr>
                <a:schemeClr val="dk1"/>
              </a:buClr>
              <a:buSzPts val="6700"/>
              <a:buFont typeface="Arial"/>
              <a:buNone/>
              <a:defRPr sz="6142" b="0" i="0" u="none" strike="noStrike" cap="none">
                <a:solidFill>
                  <a:schemeClr val="dk1"/>
                </a:solidFill>
                <a:latin typeface="Calibri"/>
                <a:ea typeface="Calibri"/>
                <a:cs typeface="Calibri"/>
                <a:sym typeface="Calibri"/>
              </a:defRPr>
            </a:lvl1pPr>
            <a:lvl2pPr marL="838230" marR="0" lvl="1" indent="-209558" algn="l" rtl="0">
              <a:spcBef>
                <a:spcPts val="1063"/>
              </a:spcBef>
              <a:spcAft>
                <a:spcPts val="0"/>
              </a:spcAft>
              <a:buClr>
                <a:schemeClr val="dk1"/>
              </a:buClr>
              <a:buSzPts val="5800"/>
              <a:buFont typeface="Arial"/>
              <a:buNone/>
              <a:defRPr sz="5317" b="0" i="0" u="none" strike="noStrike" cap="none">
                <a:solidFill>
                  <a:schemeClr val="dk1"/>
                </a:solidFill>
                <a:latin typeface="Calibri"/>
                <a:ea typeface="Calibri"/>
                <a:cs typeface="Calibri"/>
                <a:sym typeface="Calibri"/>
              </a:defRPr>
            </a:lvl2pPr>
            <a:lvl3pPr marL="1257346" marR="0" lvl="2" indent="-209558" algn="l" rtl="0">
              <a:spcBef>
                <a:spcPts val="880"/>
              </a:spcBef>
              <a:spcAft>
                <a:spcPts val="0"/>
              </a:spcAft>
              <a:buClr>
                <a:schemeClr val="dk1"/>
              </a:buClr>
              <a:buSzPts val="4800"/>
              <a:buFont typeface="Arial"/>
              <a:buNone/>
              <a:defRPr sz="4400" b="0" i="0" u="none" strike="noStrike" cap="none">
                <a:solidFill>
                  <a:schemeClr val="dk1"/>
                </a:solidFill>
                <a:latin typeface="Calibri"/>
                <a:ea typeface="Calibri"/>
                <a:cs typeface="Calibri"/>
                <a:sym typeface="Calibri"/>
              </a:defRPr>
            </a:lvl3pPr>
            <a:lvl4pPr marL="1676461" marR="0" lvl="3"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4pPr>
            <a:lvl5pPr marL="2095576" marR="0" lvl="4"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5pPr>
            <a:lvl6pPr marL="2514691" marR="0" lvl="5"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6pPr>
            <a:lvl7pPr marL="2933807" marR="0" lvl="6"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7pPr>
            <a:lvl8pPr marL="3352922" marR="0" lvl="7"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8pPr>
            <a:lvl9pPr marL="3772037" marR="0" lvl="8"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11680" y="1318262"/>
            <a:ext cx="3621024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011680" y="7680968"/>
            <a:ext cx="3621024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011680" y="30510481"/>
            <a:ext cx="938784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3746479" y="30510481"/>
            <a:ext cx="1274064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92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8834079" y="30510481"/>
            <a:ext cx="9387840" cy="1752600"/>
          </a:xfrm>
          <a:prstGeom prst="rect">
            <a:avLst/>
          </a:prstGeom>
          <a:noFill/>
          <a:ln>
            <a:noFill/>
          </a:ln>
        </p:spPr>
        <p:txBody>
          <a:bodyPr spcFirstLastPara="1" wrap="square" lIns="438825" tIns="219400" rIns="438825" bIns="219400" anchor="ctr" anchorCtr="0">
            <a:noAutofit/>
          </a:bodyPr>
          <a:lstStyle>
            <a:lvl1pPr marL="0" marR="0" lvl="0" indent="0" algn="r" rtl="0">
              <a:spcBef>
                <a:spcPts val="0"/>
              </a:spcBef>
              <a:buNone/>
              <a:defRPr sz="5317" b="0" i="0" u="none" strike="noStrike" cap="none">
                <a:solidFill>
                  <a:srgbClr val="888888"/>
                </a:solidFill>
                <a:latin typeface="Calibri"/>
                <a:ea typeface="Calibri"/>
                <a:cs typeface="Calibri"/>
                <a:sym typeface="Calibri"/>
              </a:defRPr>
            </a:lvl1pPr>
            <a:lvl2pPr marL="0" marR="0" lvl="1" indent="0" algn="r" rtl="0">
              <a:spcBef>
                <a:spcPts val="0"/>
              </a:spcBef>
              <a:buNone/>
              <a:defRPr sz="5317" b="0" i="0" u="none" strike="noStrike" cap="none">
                <a:solidFill>
                  <a:srgbClr val="888888"/>
                </a:solidFill>
                <a:latin typeface="Calibri"/>
                <a:ea typeface="Calibri"/>
                <a:cs typeface="Calibri"/>
                <a:sym typeface="Calibri"/>
              </a:defRPr>
            </a:lvl2pPr>
            <a:lvl3pPr marL="0" marR="0" lvl="2" indent="0" algn="r" rtl="0">
              <a:spcBef>
                <a:spcPts val="0"/>
              </a:spcBef>
              <a:buNone/>
              <a:defRPr sz="5317" b="0" i="0" u="none" strike="noStrike" cap="none">
                <a:solidFill>
                  <a:srgbClr val="888888"/>
                </a:solidFill>
                <a:latin typeface="Calibri"/>
                <a:ea typeface="Calibri"/>
                <a:cs typeface="Calibri"/>
                <a:sym typeface="Calibri"/>
              </a:defRPr>
            </a:lvl3pPr>
            <a:lvl4pPr marL="0" marR="0" lvl="3" indent="0" algn="r" rtl="0">
              <a:spcBef>
                <a:spcPts val="0"/>
              </a:spcBef>
              <a:buNone/>
              <a:defRPr sz="5317" b="0" i="0" u="none" strike="noStrike" cap="none">
                <a:solidFill>
                  <a:srgbClr val="888888"/>
                </a:solidFill>
                <a:latin typeface="Calibri"/>
                <a:ea typeface="Calibri"/>
                <a:cs typeface="Calibri"/>
                <a:sym typeface="Calibri"/>
              </a:defRPr>
            </a:lvl4pPr>
            <a:lvl5pPr marL="0" marR="0" lvl="4" indent="0" algn="r" rtl="0">
              <a:spcBef>
                <a:spcPts val="0"/>
              </a:spcBef>
              <a:buNone/>
              <a:defRPr sz="5317" b="0" i="0" u="none" strike="noStrike" cap="none">
                <a:solidFill>
                  <a:srgbClr val="888888"/>
                </a:solidFill>
                <a:latin typeface="Calibri"/>
                <a:ea typeface="Calibri"/>
                <a:cs typeface="Calibri"/>
                <a:sym typeface="Calibri"/>
              </a:defRPr>
            </a:lvl5pPr>
            <a:lvl6pPr marL="0" marR="0" lvl="5" indent="0" algn="r" rtl="0">
              <a:spcBef>
                <a:spcPts val="0"/>
              </a:spcBef>
              <a:buNone/>
              <a:defRPr sz="5317" b="0" i="0" u="none" strike="noStrike" cap="none">
                <a:solidFill>
                  <a:srgbClr val="888888"/>
                </a:solidFill>
                <a:latin typeface="Calibri"/>
                <a:ea typeface="Calibri"/>
                <a:cs typeface="Calibri"/>
                <a:sym typeface="Calibri"/>
              </a:defRPr>
            </a:lvl6pPr>
            <a:lvl7pPr marL="0" marR="0" lvl="6" indent="0" algn="r" rtl="0">
              <a:spcBef>
                <a:spcPts val="0"/>
              </a:spcBef>
              <a:buNone/>
              <a:defRPr sz="5317" b="0" i="0" u="none" strike="noStrike" cap="none">
                <a:solidFill>
                  <a:srgbClr val="888888"/>
                </a:solidFill>
                <a:latin typeface="Calibri"/>
                <a:ea typeface="Calibri"/>
                <a:cs typeface="Calibri"/>
                <a:sym typeface="Calibri"/>
              </a:defRPr>
            </a:lvl7pPr>
            <a:lvl8pPr marL="0" marR="0" lvl="7" indent="0" algn="r" rtl="0">
              <a:spcBef>
                <a:spcPts val="0"/>
              </a:spcBef>
              <a:buNone/>
              <a:defRPr sz="5317" b="0" i="0" u="none" strike="noStrike" cap="none">
                <a:solidFill>
                  <a:srgbClr val="888888"/>
                </a:solidFill>
                <a:latin typeface="Calibri"/>
                <a:ea typeface="Calibri"/>
                <a:cs typeface="Calibri"/>
                <a:sym typeface="Calibri"/>
              </a:defRPr>
            </a:lvl8pPr>
            <a:lvl9pPr marL="0" marR="0" lvl="8" indent="0" algn="r" rtl="0">
              <a:spcBef>
                <a:spcPts val="0"/>
              </a:spcBef>
              <a:buNone/>
              <a:defRPr sz="5317"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849087" y="5253265"/>
            <a:ext cx="12314532" cy="26652763"/>
          </a:xfrm>
          <a:prstGeom prst="rect">
            <a:avLst/>
          </a:prstGeom>
          <a:solidFill>
            <a:srgbClr val="FFFFFF"/>
          </a:solidFill>
          <a:ln w="381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3806" tIns="41892" rIns="83806" bIns="41892" anchor="ctr" anchorCtr="0">
            <a:noAutofit/>
          </a:bodyPr>
          <a:lstStyle/>
          <a:p>
            <a:endParaRPr sz="6600" dirty="0">
              <a:solidFill>
                <a:srgbClr val="C00000"/>
              </a:solidFill>
            </a:endParaRPr>
          </a:p>
        </p:txBody>
      </p:sp>
      <p:sp>
        <p:nvSpPr>
          <p:cNvPr id="90" name="Google Shape;90;p13"/>
          <p:cNvSpPr txBox="1"/>
          <p:nvPr/>
        </p:nvSpPr>
        <p:spPr>
          <a:xfrm>
            <a:off x="4396637" y="2177527"/>
            <a:ext cx="32100678" cy="3583032"/>
          </a:xfrm>
          <a:prstGeom prst="rect">
            <a:avLst/>
          </a:prstGeom>
          <a:noFill/>
          <a:ln>
            <a:noFill/>
          </a:ln>
        </p:spPr>
        <p:txBody>
          <a:bodyPr spcFirstLastPara="1" wrap="square" lIns="83806" tIns="41892" rIns="83806" bIns="41892" anchor="t" anchorCtr="0">
            <a:noAutofit/>
          </a:bodyPr>
          <a:lstStyle/>
          <a:p>
            <a:pPr lvl="0"/>
            <a:r>
              <a:rPr lang="en-US" sz="4400" b="1" dirty="0">
                <a:solidFill>
                  <a:schemeClr val="dk1"/>
                </a:solidFill>
              </a:rPr>
              <a:t>Steven Landeweer</a:t>
            </a:r>
            <a:r>
              <a:rPr lang="en-US" sz="4400" b="1" baseline="30000" dirty="0">
                <a:solidFill>
                  <a:schemeClr val="dk1"/>
                </a:solidFill>
              </a:rPr>
              <a:t>1,2</a:t>
            </a:r>
            <a:r>
              <a:rPr lang="en-US" sz="4400" dirty="0">
                <a:solidFill>
                  <a:schemeClr val="dk1"/>
                </a:solidFill>
              </a:rPr>
              <a:t>,</a:t>
            </a:r>
            <a:r>
              <a:rPr lang="en-US" sz="4400" b="1" dirty="0">
                <a:solidFill>
                  <a:schemeClr val="dk1"/>
                </a:solidFill>
              </a:rPr>
              <a:t> </a:t>
            </a:r>
            <a:r>
              <a:rPr lang="en-US" sz="4400" dirty="0">
                <a:solidFill>
                  <a:schemeClr val="dk1"/>
                </a:solidFill>
              </a:rPr>
              <a:t>Cody Henderson</a:t>
            </a:r>
            <a:r>
              <a:rPr lang="en-US" sz="4400" baseline="30000" dirty="0">
                <a:solidFill>
                  <a:schemeClr val="dk1"/>
                </a:solidFill>
              </a:rPr>
              <a:t>1,2</a:t>
            </a:r>
            <a:r>
              <a:rPr lang="en-US" sz="4400" dirty="0">
                <a:solidFill>
                  <a:schemeClr val="dk1"/>
                </a:solidFill>
              </a:rPr>
              <a:t> Brian Ng</a:t>
            </a:r>
            <a:r>
              <a:rPr lang="en-US" sz="4400" baseline="30000" dirty="0">
                <a:solidFill>
                  <a:schemeClr val="dk1"/>
                </a:solidFill>
              </a:rPr>
              <a:t>1</a:t>
            </a:r>
            <a:r>
              <a:rPr lang="en-US" sz="4400" dirty="0">
                <a:solidFill>
                  <a:schemeClr val="dk1"/>
                </a:solidFill>
              </a:rPr>
              <a:t>, Natalia Quinete</a:t>
            </a:r>
            <a:r>
              <a:rPr lang="en-US" sz="4400" baseline="30000" dirty="0">
                <a:solidFill>
                  <a:schemeClr val="dk1"/>
                </a:solidFill>
              </a:rPr>
              <a:t>1,3</a:t>
            </a:r>
            <a:r>
              <a:rPr lang="en-US" sz="4400" dirty="0">
                <a:solidFill>
                  <a:schemeClr val="dk1"/>
                </a:solidFill>
              </a:rPr>
              <a:t>, and Piero Gardinali</a:t>
            </a:r>
            <a:r>
              <a:rPr lang="en-US" sz="4400" baseline="30000" dirty="0">
                <a:solidFill>
                  <a:schemeClr val="dk1"/>
                </a:solidFill>
              </a:rPr>
              <a:t>1,2,3</a:t>
            </a:r>
            <a:endParaRPr sz="4400" baseline="30000" dirty="0">
              <a:solidFill>
                <a:srgbClr val="FF0000"/>
              </a:solidFill>
            </a:endParaRPr>
          </a:p>
          <a:p>
            <a:r>
              <a:rPr lang="en-US" sz="3667" baseline="30000" dirty="0">
                <a:solidFill>
                  <a:schemeClr val="dk1"/>
                </a:solidFill>
              </a:rPr>
              <a:t>1</a:t>
            </a:r>
            <a:r>
              <a:rPr lang="en-US" sz="3667" dirty="0">
                <a:solidFill>
                  <a:schemeClr val="dk1"/>
                </a:solidFill>
              </a:rPr>
              <a:t>Department of Chemistry and Biochemistry, Florida International University, 11200 SW 8</a:t>
            </a:r>
            <a:r>
              <a:rPr lang="en-US" sz="3667" baseline="30000" dirty="0">
                <a:solidFill>
                  <a:schemeClr val="dk1"/>
                </a:solidFill>
              </a:rPr>
              <a:t>th</a:t>
            </a:r>
            <a:r>
              <a:rPr lang="en-US" sz="3667" dirty="0">
                <a:solidFill>
                  <a:schemeClr val="dk1"/>
                </a:solidFill>
              </a:rPr>
              <a:t> Street, Miami, Florida 33199</a:t>
            </a:r>
            <a:endParaRPr sz="1283" dirty="0"/>
          </a:p>
          <a:p>
            <a:r>
              <a:rPr lang="en-US" sz="3667" baseline="30000" dirty="0">
                <a:solidFill>
                  <a:schemeClr val="dk1"/>
                </a:solidFill>
              </a:rPr>
              <a:t>2</a:t>
            </a:r>
            <a:r>
              <a:rPr lang="en-US" sz="3667" dirty="0">
                <a:solidFill>
                  <a:schemeClr val="dk1"/>
                </a:solidFill>
              </a:rPr>
              <a:t>CREST Center for Aquatic Chemistry and Environment</a:t>
            </a:r>
            <a:r>
              <a:rPr lang="en-US" sz="3667" b="1" dirty="0">
                <a:solidFill>
                  <a:schemeClr val="dk1"/>
                </a:solidFill>
              </a:rPr>
              <a:t>, </a:t>
            </a:r>
            <a:r>
              <a:rPr lang="en-US" sz="3667" dirty="0">
                <a:solidFill>
                  <a:schemeClr val="dk1"/>
                </a:solidFill>
              </a:rPr>
              <a:t>Biscayne Bay Campus, 3000 Northeast 151st Street, Miami, FL 33181</a:t>
            </a:r>
            <a:endParaRPr sz="1283" dirty="0"/>
          </a:p>
          <a:p>
            <a:r>
              <a:rPr lang="en-US" sz="3667" baseline="30000" dirty="0">
                <a:solidFill>
                  <a:schemeClr val="dk1"/>
                </a:solidFill>
              </a:rPr>
              <a:t>3</a:t>
            </a:r>
            <a:r>
              <a:rPr lang="en-US" sz="3667" dirty="0">
                <a:solidFill>
                  <a:schemeClr val="dk1"/>
                </a:solidFill>
              </a:rPr>
              <a:t> Southeast Environmental Research Center, OE-148, Florida International University, 11200 SW 8</a:t>
            </a:r>
            <a:r>
              <a:rPr lang="en-US" sz="3667" baseline="30000" dirty="0">
                <a:solidFill>
                  <a:schemeClr val="dk1"/>
                </a:solidFill>
              </a:rPr>
              <a:t>th</a:t>
            </a:r>
            <a:r>
              <a:rPr lang="en-US" sz="3667" dirty="0">
                <a:solidFill>
                  <a:schemeClr val="dk1"/>
                </a:solidFill>
              </a:rPr>
              <a:t> Street, Miami, Florida 33199</a:t>
            </a:r>
            <a:endParaRPr sz="1283" dirty="0"/>
          </a:p>
          <a:p>
            <a:endParaRPr sz="3667" dirty="0">
              <a:solidFill>
                <a:schemeClr val="dk1"/>
              </a:solidFill>
            </a:endParaRPr>
          </a:p>
          <a:p>
            <a:endParaRPr sz="3667" dirty="0">
              <a:solidFill>
                <a:schemeClr val="dk1"/>
              </a:solidFill>
            </a:endParaRPr>
          </a:p>
        </p:txBody>
      </p:sp>
      <p:sp>
        <p:nvSpPr>
          <p:cNvPr id="91" name="Google Shape;91;p13"/>
          <p:cNvSpPr/>
          <p:nvPr/>
        </p:nvSpPr>
        <p:spPr>
          <a:xfrm>
            <a:off x="26004266" y="5253265"/>
            <a:ext cx="13434105" cy="26652762"/>
          </a:xfrm>
          <a:prstGeom prst="rect">
            <a:avLst/>
          </a:prstGeom>
          <a:solidFill>
            <a:srgbClr val="FFFFFF"/>
          </a:solidFill>
          <a:ln w="381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3806" tIns="41892" rIns="83806" bIns="41892" anchor="ctr" anchorCtr="0">
            <a:noAutofit/>
          </a:bodyPr>
          <a:lstStyle/>
          <a:p>
            <a:pPr algn="ctr"/>
            <a:endParaRPr sz="6600" dirty="0">
              <a:solidFill>
                <a:srgbClr val="C00000"/>
              </a:solidFill>
            </a:endParaRPr>
          </a:p>
        </p:txBody>
      </p:sp>
      <p:sp>
        <p:nvSpPr>
          <p:cNvPr id="92" name="Google Shape;92;p13"/>
          <p:cNvSpPr txBox="1"/>
          <p:nvPr/>
        </p:nvSpPr>
        <p:spPr>
          <a:xfrm>
            <a:off x="872519" y="13631358"/>
            <a:ext cx="12268169" cy="1015663"/>
          </a:xfrm>
          <a:prstGeom prst="rect">
            <a:avLst/>
          </a:prstGeom>
          <a:solidFill>
            <a:srgbClr val="CCCCFF"/>
          </a:solidFill>
          <a:ln>
            <a:noFill/>
          </a:ln>
        </p:spPr>
        <p:txBody>
          <a:bodyPr spcFirstLastPara="1" wrap="square" lIns="83806" tIns="41892" rIns="83806" bIns="41892" anchor="t" anchorCtr="0">
            <a:noAutofit/>
          </a:bodyPr>
          <a:lstStyle/>
          <a:p>
            <a:pPr algn="ctr"/>
            <a:r>
              <a:rPr lang="en-US" sz="6050">
                <a:solidFill>
                  <a:schemeClr val="dk1"/>
                </a:solidFill>
              </a:rPr>
              <a:t>GOALS</a:t>
            </a:r>
            <a:endParaRPr sz="6600">
              <a:solidFill>
                <a:schemeClr val="dk1"/>
              </a:solidFill>
            </a:endParaRPr>
          </a:p>
        </p:txBody>
      </p:sp>
      <p:cxnSp>
        <p:nvCxnSpPr>
          <p:cNvPr id="93" name="Google Shape;93;p13"/>
          <p:cNvCxnSpPr/>
          <p:nvPr/>
        </p:nvCxnSpPr>
        <p:spPr>
          <a:xfrm flipH="1">
            <a:off x="23735400" y="24852844"/>
            <a:ext cx="234288" cy="199364"/>
          </a:xfrm>
          <a:prstGeom prst="straightConnector1">
            <a:avLst/>
          </a:prstGeom>
          <a:noFill/>
          <a:ln>
            <a:noFill/>
          </a:ln>
        </p:spPr>
      </p:cxnSp>
      <p:cxnSp>
        <p:nvCxnSpPr>
          <p:cNvPr id="94" name="Google Shape;94;p13"/>
          <p:cNvCxnSpPr/>
          <p:nvPr/>
        </p:nvCxnSpPr>
        <p:spPr>
          <a:xfrm>
            <a:off x="21075279" y="24433744"/>
            <a:ext cx="315780" cy="139700"/>
          </a:xfrm>
          <a:prstGeom prst="straightConnector1">
            <a:avLst/>
          </a:prstGeom>
          <a:noFill/>
          <a:ln>
            <a:noFill/>
          </a:ln>
        </p:spPr>
      </p:cxnSp>
      <p:cxnSp>
        <p:nvCxnSpPr>
          <p:cNvPr id="95" name="Google Shape;95;p13"/>
          <p:cNvCxnSpPr/>
          <p:nvPr/>
        </p:nvCxnSpPr>
        <p:spPr>
          <a:xfrm>
            <a:off x="21583143" y="27037110"/>
            <a:ext cx="577718" cy="0"/>
          </a:xfrm>
          <a:prstGeom prst="straightConnector1">
            <a:avLst/>
          </a:prstGeom>
          <a:noFill/>
          <a:ln>
            <a:noFill/>
          </a:ln>
        </p:spPr>
      </p:cxnSp>
      <p:sp>
        <p:nvSpPr>
          <p:cNvPr id="96" name="Google Shape;96;p13"/>
          <p:cNvSpPr txBox="1"/>
          <p:nvPr/>
        </p:nvSpPr>
        <p:spPr>
          <a:xfrm>
            <a:off x="26058350" y="14218376"/>
            <a:ext cx="13379039" cy="1015663"/>
          </a:xfrm>
          <a:prstGeom prst="rect">
            <a:avLst/>
          </a:prstGeom>
          <a:solidFill>
            <a:srgbClr val="CCCCFF"/>
          </a:solidFill>
          <a:ln>
            <a:noFill/>
          </a:ln>
        </p:spPr>
        <p:txBody>
          <a:bodyPr spcFirstLastPara="1" wrap="square" lIns="83806" tIns="41892" rIns="83806" bIns="41892" anchor="t" anchorCtr="0">
            <a:noAutofit/>
          </a:bodyPr>
          <a:lstStyle/>
          <a:p>
            <a:pPr algn="ctr"/>
            <a:r>
              <a:rPr lang="en-US" sz="6050" dirty="0">
                <a:solidFill>
                  <a:schemeClr val="dk1"/>
                </a:solidFill>
              </a:rPr>
              <a:t>CONCLUSIONS and FUTURE WORK</a:t>
            </a:r>
            <a:endParaRPr sz="6600" dirty="0">
              <a:solidFill>
                <a:schemeClr val="dk1"/>
              </a:solidFill>
            </a:endParaRPr>
          </a:p>
        </p:txBody>
      </p:sp>
      <p:sp>
        <p:nvSpPr>
          <p:cNvPr id="97" name="Google Shape;97;p13"/>
          <p:cNvSpPr txBox="1"/>
          <p:nvPr/>
        </p:nvSpPr>
        <p:spPr>
          <a:xfrm>
            <a:off x="872519" y="5268405"/>
            <a:ext cx="12251234" cy="1058347"/>
          </a:xfrm>
          <a:prstGeom prst="rect">
            <a:avLst/>
          </a:prstGeom>
          <a:solidFill>
            <a:srgbClr val="CCCCFF"/>
          </a:solidFill>
          <a:ln>
            <a:noFill/>
          </a:ln>
        </p:spPr>
        <p:txBody>
          <a:bodyPr spcFirstLastPara="1" wrap="square" lIns="83806" tIns="41892" rIns="83806" bIns="41892" anchor="t" anchorCtr="0">
            <a:noAutofit/>
          </a:bodyPr>
          <a:lstStyle/>
          <a:p>
            <a:pPr algn="ctr"/>
            <a:r>
              <a:rPr lang="en-US" sz="6050" dirty="0">
                <a:solidFill>
                  <a:schemeClr val="dk1"/>
                </a:solidFill>
              </a:rPr>
              <a:t>BACKGROUND</a:t>
            </a:r>
            <a:endParaRPr sz="1283" dirty="0"/>
          </a:p>
        </p:txBody>
      </p:sp>
      <p:sp>
        <p:nvSpPr>
          <p:cNvPr id="98" name="Google Shape;98;p13"/>
          <p:cNvSpPr/>
          <p:nvPr/>
        </p:nvSpPr>
        <p:spPr>
          <a:xfrm>
            <a:off x="15742142" y="16999397"/>
            <a:ext cx="8470767" cy="6490643"/>
          </a:xfrm>
          <a:prstGeom prst="rect">
            <a:avLst/>
          </a:prstGeom>
          <a:noFill/>
          <a:ln>
            <a:noFill/>
          </a:ln>
        </p:spPr>
        <p:txBody>
          <a:bodyPr spcFirstLastPara="1" wrap="square" lIns="83806" tIns="41892" rIns="83806" bIns="41892" anchor="ctr" anchorCtr="0">
            <a:noAutofit/>
          </a:bodyPr>
          <a:lstStyle/>
          <a:p>
            <a:pPr algn="ctr"/>
            <a:endParaRPr sz="7920" b="1">
              <a:solidFill>
                <a:srgbClr val="C00000"/>
              </a:solidFill>
            </a:endParaRPr>
          </a:p>
        </p:txBody>
      </p:sp>
      <p:sp>
        <p:nvSpPr>
          <p:cNvPr id="99" name="Google Shape;99;p13"/>
          <p:cNvSpPr/>
          <p:nvPr/>
        </p:nvSpPr>
        <p:spPr>
          <a:xfrm>
            <a:off x="13584619" y="5253266"/>
            <a:ext cx="12005424" cy="26652762"/>
          </a:xfrm>
          <a:prstGeom prst="rect">
            <a:avLst/>
          </a:prstGeom>
          <a:solidFill>
            <a:srgbClr val="FFFFFF"/>
          </a:solidFill>
          <a:ln w="381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3806" tIns="41892" rIns="83806" bIns="41892" anchor="ctr" anchorCtr="0">
            <a:noAutofit/>
          </a:bodyPr>
          <a:lstStyle/>
          <a:p>
            <a:endParaRPr lang="en-US" altLang="en-US" sz="2000" b="1" dirty="0">
              <a:latin typeface="+mj-lt"/>
            </a:endParaRPr>
          </a:p>
        </p:txBody>
      </p:sp>
      <p:sp>
        <p:nvSpPr>
          <p:cNvPr id="100" name="Google Shape;100;p13"/>
          <p:cNvSpPr txBox="1"/>
          <p:nvPr/>
        </p:nvSpPr>
        <p:spPr>
          <a:xfrm>
            <a:off x="4216202" y="464564"/>
            <a:ext cx="29262275" cy="1777409"/>
          </a:xfrm>
          <a:prstGeom prst="rect">
            <a:avLst/>
          </a:prstGeom>
          <a:noFill/>
          <a:ln>
            <a:noFill/>
          </a:ln>
        </p:spPr>
        <p:txBody>
          <a:bodyPr spcFirstLastPara="1" wrap="square" lIns="83806" tIns="41892" rIns="83806" bIns="41892" anchor="t" anchorCtr="0">
            <a:noAutofit/>
          </a:bodyPr>
          <a:lstStyle/>
          <a:p>
            <a:pPr lvl="0"/>
            <a:r>
              <a:rPr lang="en-US" sz="5500" dirty="0"/>
              <a:t>The occurrence and prevalence of UV filter chemicals in surface water samples in Biscayne Bay and Biscayne National Park</a:t>
            </a:r>
            <a:endParaRPr sz="1283" dirty="0"/>
          </a:p>
        </p:txBody>
      </p:sp>
      <p:sp>
        <p:nvSpPr>
          <p:cNvPr id="101" name="Google Shape;101;p13"/>
          <p:cNvSpPr txBox="1"/>
          <p:nvPr/>
        </p:nvSpPr>
        <p:spPr>
          <a:xfrm>
            <a:off x="867639" y="17414280"/>
            <a:ext cx="12268169" cy="1015663"/>
          </a:xfrm>
          <a:prstGeom prst="rect">
            <a:avLst/>
          </a:prstGeom>
          <a:solidFill>
            <a:srgbClr val="CCCCFF"/>
          </a:solidFill>
          <a:ln>
            <a:noFill/>
          </a:ln>
        </p:spPr>
        <p:txBody>
          <a:bodyPr spcFirstLastPara="1" wrap="square" lIns="83806" tIns="41892" rIns="83806" bIns="41892" anchor="t" anchorCtr="0">
            <a:noAutofit/>
          </a:bodyPr>
          <a:lstStyle/>
          <a:p>
            <a:pPr algn="ctr"/>
            <a:r>
              <a:rPr lang="en-US" sz="6050" dirty="0">
                <a:solidFill>
                  <a:schemeClr val="dk1"/>
                </a:solidFill>
              </a:rPr>
              <a:t>METHODS</a:t>
            </a:r>
            <a:endParaRPr sz="6600" dirty="0">
              <a:solidFill>
                <a:schemeClr val="dk1"/>
              </a:solidFill>
            </a:endParaRPr>
          </a:p>
        </p:txBody>
      </p:sp>
      <p:sp>
        <p:nvSpPr>
          <p:cNvPr id="103" name="Google Shape;103;p13"/>
          <p:cNvSpPr txBox="1"/>
          <p:nvPr/>
        </p:nvSpPr>
        <p:spPr>
          <a:xfrm>
            <a:off x="26027872" y="28369925"/>
            <a:ext cx="13375649" cy="1015663"/>
          </a:xfrm>
          <a:prstGeom prst="rect">
            <a:avLst/>
          </a:prstGeom>
          <a:solidFill>
            <a:srgbClr val="CCCCFF"/>
          </a:solidFill>
          <a:ln>
            <a:noFill/>
          </a:ln>
        </p:spPr>
        <p:txBody>
          <a:bodyPr spcFirstLastPara="1" wrap="square" lIns="83806" tIns="41892" rIns="83806" bIns="41892" anchor="t" anchorCtr="0">
            <a:noAutofit/>
          </a:bodyPr>
          <a:lstStyle/>
          <a:p>
            <a:pPr algn="ctr"/>
            <a:r>
              <a:rPr lang="en-US" sz="6050" dirty="0">
                <a:solidFill>
                  <a:schemeClr val="dk1"/>
                </a:solidFill>
              </a:rPr>
              <a:t>ACKNOWLEDGEMENTS</a:t>
            </a:r>
            <a:endParaRPr sz="6050" dirty="0">
              <a:solidFill>
                <a:schemeClr val="dk1"/>
              </a:solidFill>
            </a:endParaRPr>
          </a:p>
        </p:txBody>
      </p:sp>
      <p:sp>
        <p:nvSpPr>
          <p:cNvPr id="104" name="Google Shape;104;p13"/>
          <p:cNvSpPr txBox="1"/>
          <p:nvPr/>
        </p:nvSpPr>
        <p:spPr>
          <a:xfrm>
            <a:off x="906558" y="14731452"/>
            <a:ext cx="12144127" cy="3106229"/>
          </a:xfrm>
          <a:prstGeom prst="rect">
            <a:avLst/>
          </a:prstGeom>
          <a:noFill/>
          <a:ln>
            <a:noFill/>
          </a:ln>
        </p:spPr>
        <p:txBody>
          <a:bodyPr spcFirstLastPara="1" wrap="square" lIns="83806" tIns="41892" rIns="83806" bIns="41892" anchor="t" anchorCtr="0">
            <a:noAutofit/>
          </a:bodyPr>
          <a:lstStyle/>
          <a:p>
            <a:pPr marL="471505" indent="-471505" algn="just">
              <a:buClr>
                <a:schemeClr val="dk1"/>
              </a:buClr>
              <a:buSzPts val="3200"/>
              <a:buFont typeface="Wingdings" panose="05000000000000000000" pitchFamily="2" charset="2"/>
              <a:buChar char="Ø"/>
            </a:pPr>
            <a:r>
              <a:rPr lang="en-US" sz="2800" dirty="0">
                <a:solidFill>
                  <a:schemeClr val="dk1"/>
                </a:solidFill>
              </a:rPr>
              <a:t>Development of a method based on online solid phase extraction liquid chromatography-high resolution mass spectrometry (online SPE LC-HRMS) for the determination of UV filters in seawater.</a:t>
            </a:r>
          </a:p>
          <a:p>
            <a:pPr marL="471505" indent="-471505" algn="just">
              <a:buClr>
                <a:schemeClr val="dk1"/>
              </a:buClr>
              <a:buSzPts val="3200"/>
              <a:buFont typeface="Wingdings" panose="05000000000000000000" pitchFamily="2" charset="2"/>
              <a:buChar char="Ø"/>
            </a:pPr>
            <a:r>
              <a:rPr lang="en-US" sz="2800" dirty="0">
                <a:solidFill>
                  <a:schemeClr val="dk1"/>
                </a:solidFill>
              </a:rPr>
              <a:t>Assessment of the presence of UV filters in the Biscayne National Park (BNP) and the potential risks to coral reefs.</a:t>
            </a:r>
          </a:p>
          <a:p>
            <a:pPr marL="471505" indent="-471505" algn="just">
              <a:buClr>
                <a:schemeClr val="dk1"/>
              </a:buClr>
              <a:buSzPts val="3200"/>
              <a:buFont typeface="Wingdings" panose="05000000000000000000" pitchFamily="2" charset="2"/>
              <a:buChar char="Ø"/>
            </a:pPr>
            <a:r>
              <a:rPr lang="en-US" sz="2800" dirty="0">
                <a:solidFill>
                  <a:schemeClr val="dk1"/>
                </a:solidFill>
              </a:rPr>
              <a:t>Evaluation of seasonal and spatial variations of UV filters at BNP.</a:t>
            </a:r>
          </a:p>
        </p:txBody>
      </p:sp>
      <p:sp>
        <p:nvSpPr>
          <p:cNvPr id="106" name="Google Shape;106;p13"/>
          <p:cNvSpPr txBox="1"/>
          <p:nvPr/>
        </p:nvSpPr>
        <p:spPr>
          <a:xfrm>
            <a:off x="26027873" y="25045813"/>
            <a:ext cx="13375649" cy="1015663"/>
          </a:xfrm>
          <a:prstGeom prst="rect">
            <a:avLst/>
          </a:prstGeom>
          <a:solidFill>
            <a:srgbClr val="CCCCFF"/>
          </a:solidFill>
          <a:ln>
            <a:noFill/>
          </a:ln>
        </p:spPr>
        <p:txBody>
          <a:bodyPr spcFirstLastPara="1" wrap="square" lIns="83806" tIns="41892" rIns="83806" bIns="41892" anchor="t" anchorCtr="0">
            <a:noAutofit/>
          </a:bodyPr>
          <a:lstStyle/>
          <a:p>
            <a:pPr algn="ctr"/>
            <a:r>
              <a:rPr lang="en-US" sz="6050" dirty="0">
                <a:solidFill>
                  <a:schemeClr val="dk1"/>
                </a:solidFill>
              </a:rPr>
              <a:t>REFERENCES</a:t>
            </a:r>
            <a:endParaRPr sz="6050" dirty="0">
              <a:solidFill>
                <a:schemeClr val="dk1"/>
              </a:solidFill>
            </a:endParaRPr>
          </a:p>
        </p:txBody>
      </p:sp>
      <p:sp>
        <p:nvSpPr>
          <p:cNvPr id="107" name="Google Shape;107;p13"/>
          <p:cNvSpPr txBox="1"/>
          <p:nvPr/>
        </p:nvSpPr>
        <p:spPr>
          <a:xfrm>
            <a:off x="25969637" y="27810971"/>
            <a:ext cx="13379039" cy="903682"/>
          </a:xfrm>
          <a:prstGeom prst="rect">
            <a:avLst/>
          </a:prstGeom>
          <a:noFill/>
          <a:ln>
            <a:noFill/>
          </a:ln>
        </p:spPr>
        <p:txBody>
          <a:bodyPr spcFirstLastPara="1" wrap="square" lIns="83806" tIns="41892" rIns="83806" bIns="41892" anchor="t" anchorCtr="0">
            <a:noAutofit/>
          </a:bodyPr>
          <a:lstStyle/>
          <a:p>
            <a:pPr marL="419115" indent="-256126">
              <a:buClr>
                <a:srgbClr val="9326C4"/>
              </a:buClr>
              <a:buSzPts val="2800"/>
            </a:pPr>
            <a:endParaRPr sz="2567">
              <a:solidFill>
                <a:schemeClr val="dk1"/>
              </a:solidFill>
            </a:endParaRPr>
          </a:p>
        </p:txBody>
      </p:sp>
      <p:sp>
        <p:nvSpPr>
          <p:cNvPr id="109" name="Google Shape;109;p13"/>
          <p:cNvSpPr txBox="1"/>
          <p:nvPr/>
        </p:nvSpPr>
        <p:spPr>
          <a:xfrm>
            <a:off x="1033696" y="6281403"/>
            <a:ext cx="11945313" cy="7180813"/>
          </a:xfrm>
          <a:prstGeom prst="rect">
            <a:avLst/>
          </a:prstGeom>
          <a:noFill/>
          <a:ln>
            <a:noFill/>
          </a:ln>
        </p:spPr>
        <p:txBody>
          <a:bodyPr spcFirstLastPara="1" wrap="square" lIns="83806" tIns="41892" rIns="83806" bIns="41892" anchor="t" anchorCtr="0">
            <a:noAutofit/>
          </a:bodyPr>
          <a:lstStyle/>
          <a:p>
            <a:pPr algn="just">
              <a:spcBef>
                <a:spcPts val="1100"/>
              </a:spcBef>
              <a:spcAft>
                <a:spcPts val="1100"/>
              </a:spcAft>
            </a:pPr>
            <a:r>
              <a:rPr lang="en-US" sz="2933" dirty="0"/>
              <a:t>	UV filters are a large and heterogeneous group of chemicals that are ingredients in personal care products to protect skin and hair from the sunlight, and in other industrial goods such as paint, wax, plastic, or textile to prevent photodegradation of polymers and pigments</a:t>
            </a:r>
            <a:r>
              <a:rPr lang="en-US" sz="2933" baseline="30000" dirty="0"/>
              <a:t>1</a:t>
            </a:r>
            <a:r>
              <a:rPr lang="en-US" sz="2933" dirty="0"/>
              <a:t>. Currently, there are some research gaps regarding the occurrence, fate, and effects of these emerging contaminants on the ecosystems. </a:t>
            </a:r>
            <a:r>
              <a:rPr lang="en-US" sz="2800" dirty="0"/>
              <a:t>Chemical UV filters, the active ingredients in most common sunscreens, have been shown to cause damage to both  coral reefs</a:t>
            </a:r>
            <a:r>
              <a:rPr lang="en-US" sz="2800" baseline="30000" dirty="0"/>
              <a:t>2</a:t>
            </a:r>
            <a:r>
              <a:rPr lang="en-US" sz="2800" dirty="0"/>
              <a:t> and juvenile coral (</a:t>
            </a:r>
            <a:r>
              <a:rPr lang="en-US" sz="2800" dirty="0" err="1"/>
              <a:t>planulae</a:t>
            </a:r>
            <a:r>
              <a:rPr lang="en-US" sz="2800" dirty="0"/>
              <a:t>)</a:t>
            </a:r>
            <a:r>
              <a:rPr lang="en-US" sz="2800" baseline="30000" dirty="0"/>
              <a:t>3</a:t>
            </a:r>
            <a:r>
              <a:rPr lang="en-US" sz="2800" dirty="0"/>
              <a:t>.  This has led to concerns about the safety of coral reefs in areas with large amounts of marine recreational activities. In response to these concerns, Hawaii has banned all non-prescription sunscreens containing </a:t>
            </a:r>
            <a:r>
              <a:rPr lang="en-US" sz="2800" dirty="0" err="1"/>
              <a:t>oxybenzone</a:t>
            </a:r>
            <a:r>
              <a:rPr lang="en-US" sz="2800" dirty="0"/>
              <a:t>. Biscayne National Park, located on the border of the Miami metropolitan area, is home to a large coral reef system and is a popular recreational area for both tourists and locals, leading to concern that the reefs there could be negatively affected by UV filters.</a:t>
            </a:r>
            <a:endParaRPr sz="2800" dirty="0"/>
          </a:p>
        </p:txBody>
      </p:sp>
      <p:pic>
        <p:nvPicPr>
          <p:cNvPr id="115" name="Google Shape;115;p13" descr="http://www.nsf.gov/images/logos/nsf1.gif"/>
          <p:cNvPicPr preferRelativeResize="0"/>
          <p:nvPr/>
        </p:nvPicPr>
        <p:blipFill rotWithShape="1">
          <a:blip r:embed="rId3">
            <a:alphaModFix/>
          </a:blip>
          <a:srcRect/>
          <a:stretch/>
        </p:blipFill>
        <p:spPr>
          <a:xfrm>
            <a:off x="37659198" y="29926935"/>
            <a:ext cx="1358580" cy="1366593"/>
          </a:xfrm>
          <a:prstGeom prst="rect">
            <a:avLst/>
          </a:prstGeom>
          <a:noFill/>
          <a:ln>
            <a:noFill/>
          </a:ln>
        </p:spPr>
      </p:pic>
      <p:sp>
        <p:nvSpPr>
          <p:cNvPr id="116" name="Google Shape;116;p13"/>
          <p:cNvSpPr txBox="1"/>
          <p:nvPr/>
        </p:nvSpPr>
        <p:spPr>
          <a:xfrm>
            <a:off x="26084602" y="29502129"/>
            <a:ext cx="11539967" cy="2241206"/>
          </a:xfrm>
          <a:prstGeom prst="rect">
            <a:avLst/>
          </a:prstGeom>
          <a:noFill/>
          <a:ln>
            <a:noFill/>
          </a:ln>
        </p:spPr>
        <p:txBody>
          <a:bodyPr spcFirstLastPara="1" wrap="square" lIns="83806" tIns="41892" rIns="83806" bIns="41892" anchor="t" anchorCtr="0">
            <a:noAutofit/>
          </a:bodyPr>
          <a:lstStyle/>
          <a:p>
            <a:pPr marL="419115" indent="-419115">
              <a:buClr>
                <a:schemeClr val="dk1"/>
              </a:buClr>
              <a:buSzPts val="1600"/>
              <a:buFont typeface="Noto Sans Symbols"/>
              <a:buChar char="❖"/>
            </a:pPr>
            <a:r>
              <a:rPr lang="en-US" sz="1800" dirty="0">
                <a:solidFill>
                  <a:schemeClr val="dk1"/>
                </a:solidFill>
              </a:rPr>
              <a:t>Steven </a:t>
            </a:r>
            <a:r>
              <a:rPr lang="en-US" sz="1800" dirty="0" err="1">
                <a:solidFill>
                  <a:schemeClr val="dk1"/>
                </a:solidFill>
              </a:rPr>
              <a:t>Landeweer</a:t>
            </a:r>
            <a:r>
              <a:rPr lang="en-US" sz="1800" dirty="0">
                <a:solidFill>
                  <a:schemeClr val="dk1"/>
                </a:solidFill>
              </a:rPr>
              <a:t> was supported by the National Science Foundation under Grant No. HRD-1547798. This NSF Grant was awarded to Florida International University as part of the Centers of Research Excellence in Science and Technology (CREST) Program.</a:t>
            </a:r>
            <a:endParaRPr sz="1800" dirty="0"/>
          </a:p>
          <a:p>
            <a:pPr marL="419115" indent="-419115">
              <a:buClr>
                <a:schemeClr val="dk1"/>
              </a:buClr>
              <a:buSzPts val="1600"/>
              <a:buFont typeface="Noto Sans Symbols"/>
              <a:buChar char="❖"/>
            </a:pPr>
            <a:r>
              <a:rPr lang="en-US" sz="1800" dirty="0">
                <a:solidFill>
                  <a:schemeClr val="dk1"/>
                </a:solidFill>
              </a:rPr>
              <a:t>Any opinions, findings, and conclusions or recommendations expressed in this material are those of the author(s) and do not necessarily reflect the views of the National Science Foundation.</a:t>
            </a:r>
          </a:p>
          <a:p>
            <a:pPr marL="419115" indent="-419115">
              <a:buClr>
                <a:schemeClr val="dk1"/>
              </a:buClr>
              <a:buSzPts val="1600"/>
              <a:buFont typeface="Noto Sans Symbols"/>
              <a:buChar char="❖"/>
            </a:pPr>
            <a:r>
              <a:rPr lang="en-US" sz="1800" dirty="0">
                <a:solidFill>
                  <a:schemeClr val="dk1"/>
                </a:solidFill>
              </a:rPr>
              <a:t>The authors would like to thank Vanessa McDonough from the National Park Service for providing the samples for this work and Thermo Scientific for providing partial analytical support</a:t>
            </a:r>
            <a:endParaRPr sz="1800" dirty="0">
              <a:solidFill>
                <a:schemeClr val="dk1"/>
              </a:solidFill>
            </a:endParaRPr>
          </a:p>
        </p:txBody>
      </p:sp>
      <p:sp>
        <p:nvSpPr>
          <p:cNvPr id="118" name="Google Shape;118;p13"/>
          <p:cNvSpPr txBox="1"/>
          <p:nvPr/>
        </p:nvSpPr>
        <p:spPr>
          <a:xfrm>
            <a:off x="26034112" y="26255078"/>
            <a:ext cx="13250085" cy="2115964"/>
          </a:xfrm>
          <a:prstGeom prst="rect">
            <a:avLst/>
          </a:prstGeom>
          <a:noFill/>
          <a:ln>
            <a:noFill/>
          </a:ln>
        </p:spPr>
        <p:txBody>
          <a:bodyPr spcFirstLastPara="1" wrap="square" lIns="83806" tIns="41892" rIns="83806" bIns="41892" anchor="t" anchorCtr="0">
            <a:noAutofit/>
          </a:bodyPr>
          <a:lstStyle/>
          <a:p>
            <a:pPr marL="314336" indent="-314336">
              <a:buFont typeface="+mj-lt"/>
              <a:buAutoNum type="arabicParenR"/>
            </a:pPr>
            <a:r>
              <a:rPr lang="en-US" sz="1800" dirty="0"/>
              <a:t>Zenker, A.; </a:t>
            </a:r>
            <a:r>
              <a:rPr lang="en-US" sz="1800" dirty="0" err="1"/>
              <a:t>Schmutz</a:t>
            </a:r>
            <a:r>
              <a:rPr lang="en-US" sz="1800" dirty="0"/>
              <a:t>, H.; </a:t>
            </a:r>
            <a:r>
              <a:rPr lang="en-US" sz="1800" dirty="0" err="1"/>
              <a:t>Fent</a:t>
            </a:r>
            <a:r>
              <a:rPr lang="en-US" sz="1800" dirty="0"/>
              <a:t>, K. Simultaneous trace determination of nine organic UV-absorbing compounds (</a:t>
            </a:r>
            <a:r>
              <a:rPr lang="en-US" sz="1800" dirty="0" err="1"/>
              <a:t>Uv</a:t>
            </a:r>
            <a:r>
              <a:rPr lang="en-US" sz="1800" dirty="0"/>
              <a:t> filters) in environmental samples. J. </a:t>
            </a:r>
            <a:r>
              <a:rPr lang="en-US" sz="1800" dirty="0" err="1"/>
              <a:t>Chromatogr</a:t>
            </a:r>
            <a:r>
              <a:rPr lang="en-US" sz="1800" dirty="0"/>
              <a:t>. 2008, 1202, 64-74. </a:t>
            </a:r>
          </a:p>
          <a:p>
            <a:pPr marL="314336" indent="-314336">
              <a:buFont typeface="+mj-lt"/>
              <a:buAutoNum type="arabicParenR"/>
            </a:pPr>
            <a:r>
              <a:rPr lang="en-US" sz="1800" dirty="0"/>
              <a:t>Danovaro, R.; </a:t>
            </a:r>
            <a:r>
              <a:rPr lang="en-US" sz="1800" dirty="0" err="1"/>
              <a:t>Bongiorni</a:t>
            </a:r>
            <a:r>
              <a:rPr lang="en-US" sz="1800" dirty="0"/>
              <a:t>, L.; </a:t>
            </a:r>
            <a:r>
              <a:rPr lang="en-US" sz="1800" dirty="0" err="1"/>
              <a:t>Corinaldesi</a:t>
            </a:r>
            <a:r>
              <a:rPr lang="en-US" sz="1800" dirty="0"/>
              <a:t>, C.; </a:t>
            </a:r>
            <a:r>
              <a:rPr lang="en-US" sz="1800" dirty="0" err="1"/>
              <a:t>Giovannelli</a:t>
            </a:r>
            <a:r>
              <a:rPr lang="en-US" sz="1800" dirty="0"/>
              <a:t>, D.; </a:t>
            </a:r>
            <a:r>
              <a:rPr lang="en-US" sz="1800" dirty="0" err="1"/>
              <a:t>Damiani</a:t>
            </a:r>
            <a:r>
              <a:rPr lang="en-US" sz="1800" dirty="0"/>
              <a:t>, E.; </a:t>
            </a:r>
            <a:r>
              <a:rPr lang="en-US" sz="1800" dirty="0" err="1"/>
              <a:t>Astolfi</a:t>
            </a:r>
            <a:r>
              <a:rPr lang="en-US" sz="1800" dirty="0"/>
              <a:t>, P.; </a:t>
            </a:r>
            <a:r>
              <a:rPr lang="en-US" sz="1800" dirty="0" err="1"/>
              <a:t>Greci</a:t>
            </a:r>
            <a:r>
              <a:rPr lang="en-US" sz="1800" dirty="0"/>
              <a:t>, L.; </a:t>
            </a:r>
            <a:r>
              <a:rPr lang="en-US" sz="1800" dirty="0" err="1"/>
              <a:t>Pusceddu</a:t>
            </a:r>
            <a:r>
              <a:rPr lang="en-US" sz="1800" dirty="0"/>
              <a:t>, A. </a:t>
            </a:r>
            <a:r>
              <a:rPr lang="en-US" sz="1800" i="1" dirty="0"/>
              <a:t>Environmental Health Perspectives</a:t>
            </a:r>
            <a:r>
              <a:rPr lang="en-US" sz="1800" dirty="0"/>
              <a:t> </a:t>
            </a:r>
            <a:r>
              <a:rPr lang="en-US" sz="1800" b="1" dirty="0"/>
              <a:t>2008</a:t>
            </a:r>
            <a:r>
              <a:rPr lang="en-US" sz="1800" dirty="0"/>
              <a:t>, </a:t>
            </a:r>
            <a:r>
              <a:rPr lang="en-US" sz="1800" i="1" dirty="0"/>
              <a:t>116</a:t>
            </a:r>
            <a:r>
              <a:rPr lang="en-US" sz="1800" dirty="0"/>
              <a:t> (4), 441–447.</a:t>
            </a:r>
          </a:p>
          <a:p>
            <a:pPr marL="314336" indent="-314336">
              <a:buFont typeface="+mj-lt"/>
              <a:buAutoNum type="arabicParenR"/>
            </a:pPr>
            <a:r>
              <a:rPr lang="en-US" sz="1800" dirty="0"/>
              <a:t>Downs, C. A.; </a:t>
            </a:r>
            <a:r>
              <a:rPr lang="en-US" sz="1800" dirty="0" err="1"/>
              <a:t>Kramarsky</a:t>
            </a:r>
            <a:r>
              <a:rPr lang="en-US" sz="1800" dirty="0"/>
              <a:t>-Winter, E.; Segal, R.; </a:t>
            </a:r>
            <a:r>
              <a:rPr lang="en-US" sz="1800" dirty="0" err="1"/>
              <a:t>Fauth</a:t>
            </a:r>
            <a:r>
              <a:rPr lang="en-US" sz="1800" dirty="0"/>
              <a:t>, J.; Knutson, S.; Bronstein, O.; </a:t>
            </a:r>
            <a:r>
              <a:rPr lang="en-US" sz="1800" dirty="0" err="1"/>
              <a:t>Ciner</a:t>
            </a:r>
            <a:r>
              <a:rPr lang="en-US" sz="1800" dirty="0"/>
              <a:t>, F. R.; </a:t>
            </a:r>
            <a:r>
              <a:rPr lang="en-US" sz="1800" dirty="0" err="1"/>
              <a:t>Jeger</a:t>
            </a:r>
            <a:r>
              <a:rPr lang="en-US" sz="1800" dirty="0"/>
              <a:t>, R.; </a:t>
            </a:r>
            <a:r>
              <a:rPr lang="en-US" sz="1800" dirty="0" err="1"/>
              <a:t>Lichtenfeld</a:t>
            </a:r>
            <a:r>
              <a:rPr lang="en-US" sz="1800" dirty="0"/>
              <a:t>, Y.; Woodley, C. M.; Pennington, P.; </a:t>
            </a:r>
            <a:r>
              <a:rPr lang="en-US" sz="1800" dirty="0" err="1"/>
              <a:t>Cadenas</a:t>
            </a:r>
            <a:r>
              <a:rPr lang="en-US" sz="1800" dirty="0"/>
              <a:t>, K.; </a:t>
            </a:r>
            <a:r>
              <a:rPr lang="en-US" sz="1800" dirty="0" err="1"/>
              <a:t>Kushmaro</a:t>
            </a:r>
            <a:r>
              <a:rPr lang="en-US" sz="1800" dirty="0"/>
              <a:t>, A.; </a:t>
            </a:r>
            <a:r>
              <a:rPr lang="en-US" sz="1800" dirty="0" err="1"/>
              <a:t>Loya</a:t>
            </a:r>
            <a:r>
              <a:rPr lang="en-US" sz="1800" dirty="0"/>
              <a:t>, Y. </a:t>
            </a:r>
            <a:r>
              <a:rPr lang="en-US" sz="1800" i="1" dirty="0"/>
              <a:t>Archives of Environmental Contamination and Toxicology</a:t>
            </a:r>
            <a:r>
              <a:rPr lang="en-US" sz="1800" dirty="0"/>
              <a:t> </a:t>
            </a:r>
            <a:r>
              <a:rPr lang="en-US" sz="1800" b="1" dirty="0"/>
              <a:t>2015</a:t>
            </a:r>
            <a:r>
              <a:rPr lang="en-US" sz="1800" dirty="0"/>
              <a:t>, </a:t>
            </a:r>
            <a:r>
              <a:rPr lang="en-US" sz="1800" i="1" dirty="0"/>
              <a:t>70</a:t>
            </a:r>
            <a:r>
              <a:rPr lang="en-US" sz="1800" dirty="0"/>
              <a:t> (2), 265–288.</a:t>
            </a:r>
          </a:p>
          <a:p>
            <a:pPr marL="314336" indent="-314336">
              <a:buFont typeface="+mj-lt"/>
              <a:buAutoNum type="arabicParenR"/>
            </a:pPr>
            <a:endParaRPr lang="en-US" sz="1467" dirty="0"/>
          </a:p>
        </p:txBody>
      </p:sp>
      <p:sp>
        <p:nvSpPr>
          <p:cNvPr id="120" name="Google Shape;120;p13"/>
          <p:cNvSpPr txBox="1"/>
          <p:nvPr/>
        </p:nvSpPr>
        <p:spPr>
          <a:xfrm>
            <a:off x="30211643" y="3949832"/>
            <a:ext cx="169337" cy="1303434"/>
          </a:xfrm>
          <a:prstGeom prst="rect">
            <a:avLst/>
          </a:prstGeom>
          <a:noFill/>
          <a:ln>
            <a:noFill/>
          </a:ln>
        </p:spPr>
        <p:txBody>
          <a:bodyPr spcFirstLastPara="1" wrap="square" lIns="83806" tIns="41892" rIns="83806" bIns="41892" anchor="t" anchorCtr="0">
            <a:noAutofit/>
          </a:bodyPr>
          <a:lstStyle/>
          <a:p>
            <a:endParaRPr sz="7920">
              <a:solidFill>
                <a:schemeClr val="dk1"/>
              </a:solidFill>
            </a:endParaRPr>
          </a:p>
        </p:txBody>
      </p:sp>
      <p:pic>
        <p:nvPicPr>
          <p:cNvPr id="125" name="Google Shape;125;p13" descr="C:\Users\Cody\Downloads\CACHE-CREST-hrz-COLOR.png"/>
          <p:cNvPicPr preferRelativeResize="0"/>
          <p:nvPr/>
        </p:nvPicPr>
        <p:blipFill rotWithShape="1">
          <a:blip r:embed="rId4">
            <a:alphaModFix/>
          </a:blip>
          <a:srcRect/>
          <a:stretch/>
        </p:blipFill>
        <p:spPr>
          <a:xfrm>
            <a:off x="32874686" y="538656"/>
            <a:ext cx="6563686" cy="2041260"/>
          </a:xfrm>
          <a:prstGeom prst="rect">
            <a:avLst/>
          </a:prstGeom>
          <a:noFill/>
          <a:ln>
            <a:noFill/>
          </a:ln>
        </p:spPr>
      </p:pic>
      <p:pic>
        <p:nvPicPr>
          <p:cNvPr id="127" name="Google Shape;127;p13" descr="C:\Documents and Settings\Cesar Ramirez\My Documents\PHD MAIN FOLDER\MEETINGS\fiulogo_v_cmyksmaller.jpg"/>
          <p:cNvPicPr preferRelativeResize="0"/>
          <p:nvPr/>
        </p:nvPicPr>
        <p:blipFill rotWithShape="1">
          <a:blip r:embed="rId5">
            <a:alphaModFix/>
          </a:blip>
          <a:srcRect/>
          <a:stretch/>
        </p:blipFill>
        <p:spPr>
          <a:xfrm>
            <a:off x="502469" y="536973"/>
            <a:ext cx="3713733" cy="2778354"/>
          </a:xfrm>
          <a:prstGeom prst="rect">
            <a:avLst/>
          </a:prstGeom>
          <a:noFill/>
          <a:ln>
            <a:noFill/>
          </a:ln>
        </p:spPr>
      </p:pic>
      <p:sp>
        <p:nvSpPr>
          <p:cNvPr id="130" name="Google Shape;130;p13"/>
          <p:cNvSpPr/>
          <p:nvPr/>
        </p:nvSpPr>
        <p:spPr>
          <a:xfrm>
            <a:off x="322034" y="326571"/>
            <a:ext cx="39584995" cy="32036658"/>
          </a:xfrm>
          <a:prstGeom prst="rect">
            <a:avLst/>
          </a:prstGeom>
          <a:noFill/>
          <a:ln w="76200" cap="flat" cmpd="sng">
            <a:solidFill>
              <a:srgbClr val="395E89"/>
            </a:solidFill>
            <a:prstDash val="solid"/>
            <a:round/>
            <a:headEnd type="none" w="sm" len="sm"/>
            <a:tailEnd type="none" w="sm" len="sm"/>
          </a:ln>
        </p:spPr>
        <p:txBody>
          <a:bodyPr spcFirstLastPara="1" wrap="square" lIns="83806" tIns="41892" rIns="83806" bIns="41892" anchor="ctr" anchorCtr="0">
            <a:noAutofit/>
          </a:bodyPr>
          <a:lstStyle/>
          <a:p>
            <a:pPr algn="ctr"/>
            <a:endParaRPr sz="7920">
              <a:solidFill>
                <a:schemeClr val="lt1"/>
              </a:solidFill>
              <a:latin typeface="Calibri"/>
              <a:ea typeface="Calibri"/>
              <a:cs typeface="Calibri"/>
              <a:sym typeface="Calibri"/>
            </a:endParaRPr>
          </a:p>
        </p:txBody>
      </p:sp>
      <p:cxnSp>
        <p:nvCxnSpPr>
          <p:cNvPr id="131" name="Google Shape;131;p13"/>
          <p:cNvCxnSpPr/>
          <p:nvPr/>
        </p:nvCxnSpPr>
        <p:spPr>
          <a:xfrm>
            <a:off x="348155" y="4765317"/>
            <a:ext cx="39558874" cy="66096"/>
          </a:xfrm>
          <a:prstGeom prst="straightConnector1">
            <a:avLst/>
          </a:prstGeom>
          <a:noFill/>
          <a:ln w="76200" cap="flat" cmpd="sng">
            <a:solidFill>
              <a:schemeClr val="dk2"/>
            </a:solidFill>
            <a:prstDash val="solid"/>
            <a:round/>
            <a:headEnd type="none" w="sm" len="sm"/>
            <a:tailEnd type="none" w="sm" len="sm"/>
          </a:ln>
        </p:spPr>
      </p:cxn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46" y="18635833"/>
            <a:ext cx="5940909" cy="7389238"/>
          </a:xfrm>
          <a:prstGeom prst="rect">
            <a:avLst/>
          </a:prstGeom>
        </p:spPr>
      </p:pic>
      <p:sp>
        <p:nvSpPr>
          <p:cNvPr id="52" name="TextBox 51"/>
          <p:cNvSpPr txBox="1"/>
          <p:nvPr/>
        </p:nvSpPr>
        <p:spPr>
          <a:xfrm>
            <a:off x="6958062" y="18658379"/>
            <a:ext cx="6168250" cy="4401205"/>
          </a:xfrm>
          <a:prstGeom prst="rect">
            <a:avLst/>
          </a:prstGeom>
          <a:noFill/>
        </p:spPr>
        <p:txBody>
          <a:bodyPr wrap="square" rtlCol="0">
            <a:spAutoFit/>
          </a:bodyPr>
          <a:lstStyle/>
          <a:p>
            <a:pPr marL="419115" lvl="2" indent="-419115">
              <a:buFont typeface="Wingdings" panose="05000000000000000000" pitchFamily="2" charset="2"/>
              <a:buChar char="Ø"/>
            </a:pPr>
            <a:r>
              <a:rPr lang="en-US" sz="2800" dirty="0"/>
              <a:t>Thirty-five (n=35) seawater samples were collected from five sites in Biscayne National Park (Fig. 1)</a:t>
            </a:r>
          </a:p>
          <a:p>
            <a:pPr lvl="2"/>
            <a:endParaRPr lang="en-US" sz="2800" dirty="0"/>
          </a:p>
          <a:p>
            <a:pPr marL="419115" lvl="2" indent="-419115">
              <a:buFont typeface="Wingdings" panose="05000000000000000000" pitchFamily="2" charset="2"/>
              <a:buChar char="Ø"/>
            </a:pPr>
            <a:r>
              <a:rPr lang="en-US" sz="2800" dirty="0"/>
              <a:t>Samples were analyzed for the presence of commonly used UV filters (Fig. 2) by online SPE HPLC-HRMS</a:t>
            </a:r>
          </a:p>
          <a:p>
            <a:pPr marL="419115" lvl="2" indent="-419115">
              <a:buFont typeface="Wingdings" panose="05000000000000000000" pitchFamily="2" charset="2"/>
              <a:buChar char="Ø"/>
            </a:pPr>
            <a:endParaRPr lang="en-US" sz="2800" dirty="0"/>
          </a:p>
        </p:txBody>
      </p:sp>
      <p:sp>
        <p:nvSpPr>
          <p:cNvPr id="8" name="TextBox 7"/>
          <p:cNvSpPr txBox="1"/>
          <p:nvPr/>
        </p:nvSpPr>
        <p:spPr>
          <a:xfrm>
            <a:off x="13637957" y="6561404"/>
            <a:ext cx="11792105" cy="4401205"/>
          </a:xfrm>
          <a:prstGeom prst="rect">
            <a:avLst/>
          </a:prstGeom>
          <a:noFill/>
        </p:spPr>
        <p:txBody>
          <a:bodyPr wrap="square" rtlCol="0">
            <a:spAutoFit/>
          </a:bodyPr>
          <a:lstStyle/>
          <a:p>
            <a:pPr marL="419115" indent="-419115">
              <a:buFont typeface="Wingdings" panose="05000000000000000000" pitchFamily="2" charset="2"/>
              <a:buChar char="Ø"/>
            </a:pPr>
            <a:r>
              <a:rPr lang="en-US" sz="2800" dirty="0"/>
              <a:t> Method detection limits (MDLs) in DI water ranged from 4 to 6, while in artificial saltwater were 18 to 21</a:t>
            </a:r>
          </a:p>
          <a:p>
            <a:pPr marL="419115" indent="-419115">
              <a:buFont typeface="Wingdings" panose="05000000000000000000" pitchFamily="2" charset="2"/>
              <a:buChar char="Ø"/>
            </a:pPr>
            <a:r>
              <a:rPr lang="en-US" sz="2800" dirty="0" err="1"/>
              <a:t>Benzophenone</a:t>
            </a:r>
            <a:r>
              <a:rPr lang="en-US" sz="2800" dirty="0"/>
              <a:t> was detected in 49% of the samples at concentrations up to 131 ng/L.</a:t>
            </a:r>
          </a:p>
          <a:p>
            <a:pPr marL="419115" indent="-419115">
              <a:buFont typeface="Wingdings" panose="05000000000000000000" pitchFamily="2" charset="2"/>
              <a:buChar char="Ø"/>
            </a:pPr>
            <a:r>
              <a:rPr lang="en-US" sz="2800" dirty="0" err="1"/>
              <a:t>Oxybenzone</a:t>
            </a:r>
            <a:r>
              <a:rPr lang="en-US" sz="2800" dirty="0"/>
              <a:t> was detected in 29% of the samples at concentrations up to 31 ng/L. </a:t>
            </a:r>
          </a:p>
          <a:p>
            <a:pPr marL="419115" indent="-419115">
              <a:buFont typeface="Wingdings" panose="05000000000000000000" pitchFamily="2" charset="2"/>
              <a:buChar char="Ø"/>
            </a:pPr>
            <a:r>
              <a:rPr lang="en-US" sz="2800" dirty="0"/>
              <a:t>Benzocaine and </a:t>
            </a:r>
            <a:r>
              <a:rPr lang="en-US" sz="2800" dirty="0" err="1"/>
              <a:t>dioxybenzone</a:t>
            </a:r>
            <a:r>
              <a:rPr lang="en-US" sz="2800" dirty="0"/>
              <a:t> were not detected above the MDL in the collected BNP samples.</a:t>
            </a:r>
          </a:p>
          <a:p>
            <a:pPr marL="419115" indent="-419115">
              <a:buFont typeface="Wingdings" panose="05000000000000000000" pitchFamily="2" charset="2"/>
              <a:buChar char="Ø"/>
            </a:pPr>
            <a:endParaRPr lang="en-US" sz="2800" dirty="0"/>
          </a:p>
          <a:p>
            <a:endParaRPr lang="en-US" sz="2800" dirty="0"/>
          </a:p>
        </p:txBody>
      </p:sp>
      <p:sp>
        <p:nvSpPr>
          <p:cNvPr id="10" name="TextBox 9"/>
          <p:cNvSpPr txBox="1"/>
          <p:nvPr/>
        </p:nvSpPr>
        <p:spPr>
          <a:xfrm>
            <a:off x="13613860" y="29828007"/>
            <a:ext cx="11845956" cy="430887"/>
          </a:xfrm>
          <a:prstGeom prst="rect">
            <a:avLst/>
          </a:prstGeom>
          <a:noFill/>
        </p:spPr>
        <p:txBody>
          <a:bodyPr wrap="square" rtlCol="0">
            <a:spAutoFit/>
          </a:bodyPr>
          <a:lstStyle/>
          <a:p>
            <a:pPr algn="ctr"/>
            <a:r>
              <a:rPr lang="en-US" sz="2200" b="1" dirty="0"/>
              <a:t>Figure 4. Spatial distribution of </a:t>
            </a:r>
            <a:r>
              <a:rPr lang="en-US" sz="2200" b="1" dirty="0" err="1"/>
              <a:t>benzophenone</a:t>
            </a:r>
            <a:r>
              <a:rPr lang="en-US" sz="2200" b="1" dirty="0"/>
              <a:t> and oxybenzone at BNP.</a:t>
            </a:r>
          </a:p>
        </p:txBody>
      </p:sp>
      <p:pic>
        <p:nvPicPr>
          <p:cNvPr id="2" name="Picture 1">
            <a:extLst>
              <a:ext uri="{FF2B5EF4-FFF2-40B4-BE49-F238E27FC236}">
                <a16:creationId xmlns:a16="http://schemas.microsoft.com/office/drawing/2014/main" id="{39ADD23C-4844-42E4-BD94-41FA86AF6BE8}"/>
              </a:ext>
            </a:extLst>
          </p:cNvPr>
          <p:cNvPicPr>
            <a:picLocks noChangeAspect="1"/>
          </p:cNvPicPr>
          <p:nvPr/>
        </p:nvPicPr>
        <p:blipFill>
          <a:blip r:embed="rId7"/>
          <a:stretch>
            <a:fillRect/>
          </a:stretch>
        </p:blipFill>
        <p:spPr>
          <a:xfrm>
            <a:off x="13952106" y="22453462"/>
            <a:ext cx="11477956" cy="6898986"/>
          </a:xfrm>
          <a:prstGeom prst="rect">
            <a:avLst/>
          </a:prstGeom>
        </p:spPr>
      </p:pic>
      <p:pic>
        <p:nvPicPr>
          <p:cNvPr id="3" name="Picture 2">
            <a:extLst>
              <a:ext uri="{FF2B5EF4-FFF2-40B4-BE49-F238E27FC236}">
                <a16:creationId xmlns:a16="http://schemas.microsoft.com/office/drawing/2014/main" id="{986EF2A9-C6E8-40FE-9354-FC304EF77A54}"/>
              </a:ext>
            </a:extLst>
          </p:cNvPr>
          <p:cNvPicPr>
            <a:picLocks noChangeAspect="1"/>
          </p:cNvPicPr>
          <p:nvPr/>
        </p:nvPicPr>
        <p:blipFill>
          <a:blip r:embed="rId8"/>
          <a:stretch>
            <a:fillRect/>
          </a:stretch>
        </p:blipFill>
        <p:spPr>
          <a:xfrm>
            <a:off x="26559536" y="5865567"/>
            <a:ext cx="12279238" cy="7091499"/>
          </a:xfrm>
          <a:prstGeom prst="rect">
            <a:avLst/>
          </a:prstGeom>
        </p:spPr>
      </p:pic>
      <p:sp>
        <p:nvSpPr>
          <p:cNvPr id="37" name="TextBox 36">
            <a:extLst>
              <a:ext uri="{FF2B5EF4-FFF2-40B4-BE49-F238E27FC236}">
                <a16:creationId xmlns:a16="http://schemas.microsoft.com/office/drawing/2014/main" id="{FFF6EB8B-77CB-42EA-81EA-33D2197F6B87}"/>
              </a:ext>
            </a:extLst>
          </p:cNvPr>
          <p:cNvSpPr txBox="1"/>
          <p:nvPr/>
        </p:nvSpPr>
        <p:spPr>
          <a:xfrm>
            <a:off x="26195428" y="13302974"/>
            <a:ext cx="12927452" cy="430887"/>
          </a:xfrm>
          <a:prstGeom prst="rect">
            <a:avLst/>
          </a:prstGeom>
          <a:noFill/>
        </p:spPr>
        <p:txBody>
          <a:bodyPr wrap="square" rtlCol="0">
            <a:spAutoFit/>
          </a:bodyPr>
          <a:lstStyle/>
          <a:p>
            <a:pPr algn="ctr"/>
            <a:r>
              <a:rPr lang="en-US" sz="2200" b="1" dirty="0"/>
              <a:t>Figure 5. Seasonal distribution of benzophenone and </a:t>
            </a:r>
            <a:r>
              <a:rPr lang="en-US" sz="2200" b="1" dirty="0" err="1"/>
              <a:t>oxybenzone</a:t>
            </a:r>
            <a:r>
              <a:rPr lang="en-US" sz="2200" b="1" dirty="0"/>
              <a:t> at BNP sites.</a:t>
            </a:r>
          </a:p>
        </p:txBody>
      </p:sp>
      <p:sp>
        <p:nvSpPr>
          <p:cNvPr id="5" name="TextBox 4">
            <a:extLst>
              <a:ext uri="{FF2B5EF4-FFF2-40B4-BE49-F238E27FC236}">
                <a16:creationId xmlns:a16="http://schemas.microsoft.com/office/drawing/2014/main" id="{829FB8E3-B3E2-4933-B3A8-F7A6E5BDB816}"/>
              </a:ext>
            </a:extLst>
          </p:cNvPr>
          <p:cNvSpPr txBox="1"/>
          <p:nvPr/>
        </p:nvSpPr>
        <p:spPr>
          <a:xfrm>
            <a:off x="26086912" y="15432222"/>
            <a:ext cx="13229107" cy="9571851"/>
          </a:xfrm>
          <a:prstGeom prst="rect">
            <a:avLst/>
          </a:prstGeom>
          <a:noFill/>
        </p:spPr>
        <p:txBody>
          <a:bodyPr wrap="square" rtlCol="0">
            <a:spAutoFit/>
          </a:bodyPr>
          <a:lstStyle/>
          <a:p>
            <a:pPr marL="419115" indent="-419115">
              <a:buFont typeface="Wingdings" panose="05000000000000000000" pitchFamily="2" charset="2"/>
              <a:buChar char="Ø"/>
            </a:pPr>
            <a:r>
              <a:rPr lang="en-US" sz="2800" dirty="0"/>
              <a:t>An Online SPE LC-HRMS was successfully developed and validated for the determination of UV filters in seawater samples. </a:t>
            </a:r>
          </a:p>
          <a:p>
            <a:pPr marL="419115" indent="-419115">
              <a:buFont typeface="Wingdings" panose="05000000000000000000" pitchFamily="2" charset="2"/>
              <a:buChar char="Ø"/>
            </a:pPr>
            <a:r>
              <a:rPr lang="en-US" sz="2800" dirty="0"/>
              <a:t>The inclusion of an qualitative ion in the analysis by parallel reaction monitoring (PRM) confers the method  better selectivity in the identification of UV filter components, such as </a:t>
            </a:r>
            <a:r>
              <a:rPr lang="en-US" sz="2800" dirty="0" err="1"/>
              <a:t>benzophenone</a:t>
            </a:r>
            <a:r>
              <a:rPr lang="en-US" sz="2800" dirty="0"/>
              <a:t>.</a:t>
            </a:r>
          </a:p>
          <a:p>
            <a:pPr marL="419115" indent="-419115">
              <a:buFont typeface="Wingdings" panose="05000000000000000000" pitchFamily="2" charset="2"/>
              <a:buChar char="Ø"/>
            </a:pPr>
            <a:r>
              <a:rPr lang="en-US" sz="2800" dirty="0"/>
              <a:t>Benzophenone and oxybenzone were the only UV filter compounds found to be prevalent in Biscayne National Park.</a:t>
            </a:r>
          </a:p>
          <a:p>
            <a:pPr marL="419115" indent="-419115">
              <a:buFont typeface="Wingdings" panose="05000000000000000000" pitchFamily="2" charset="2"/>
              <a:buChar char="Ø"/>
            </a:pPr>
            <a:r>
              <a:rPr lang="en-US" sz="2800" dirty="0"/>
              <a:t>Levels found were low (&lt;150 ppt) below the levels known to cause coral damage or other associated health impacts in the ecosystem.</a:t>
            </a:r>
          </a:p>
          <a:p>
            <a:pPr marL="419115" indent="-419115">
              <a:buFont typeface="Wingdings" panose="05000000000000000000" pitchFamily="2" charset="2"/>
              <a:buChar char="Ø"/>
            </a:pPr>
            <a:r>
              <a:rPr lang="en-US" sz="2800" dirty="0"/>
              <a:t>There was little spatial variation, but significantly higher levels of benzophenone we</a:t>
            </a:r>
            <a:r>
              <a:rPr lang="en-US" sz="2800" dirty="0">
                <a:solidFill>
                  <a:schemeClr val="tx1"/>
                </a:solidFill>
              </a:rPr>
              <a:t>re observed in April and August 2017 in relation to September and October 2017, which could be associated with spring break and summer vacations.</a:t>
            </a:r>
          </a:p>
          <a:p>
            <a:pPr marL="419115" indent="-419115">
              <a:buFont typeface="Wingdings" panose="05000000000000000000" pitchFamily="2" charset="2"/>
              <a:buChar char="Ø"/>
            </a:pPr>
            <a:r>
              <a:rPr lang="en-US" sz="2800" dirty="0"/>
              <a:t>Further studies will focus on the sunscreen levels and distribution in surface waters from Biscayne National Park during events of high and low visitor use to better understanding the impact of the increasing use of UV filters in the aquatic ecosystem.</a:t>
            </a:r>
          </a:p>
          <a:p>
            <a:pPr marL="419115" indent="-419115">
              <a:buFont typeface="Wingdings" panose="05000000000000000000" pitchFamily="2" charset="2"/>
              <a:buChar char="Ø"/>
            </a:pPr>
            <a:r>
              <a:rPr lang="en-US" sz="2800" dirty="0"/>
              <a:t>Samples will also be taken of the surface slick of the water and from submerged surfaces mimicking coral.</a:t>
            </a:r>
          </a:p>
          <a:p>
            <a:pPr marL="419115" indent="-419115">
              <a:buFont typeface="Wingdings" panose="05000000000000000000" pitchFamily="2" charset="2"/>
              <a:buChar char="Ø"/>
            </a:pPr>
            <a:r>
              <a:rPr lang="en-US" sz="2800" dirty="0"/>
              <a:t>Laboratory experiments will be conducted to determine the total amount and rate at which sunscreen UV filters wash off a surface and into the water</a:t>
            </a:r>
          </a:p>
          <a:p>
            <a:pPr marL="419115" indent="-419115">
              <a:buFont typeface="Wingdings" panose="05000000000000000000" pitchFamily="2" charset="2"/>
              <a:buChar char="Ø"/>
            </a:pPr>
            <a:r>
              <a:rPr lang="en-US" sz="2800" dirty="0"/>
              <a:t>Future research also include the studies on the </a:t>
            </a:r>
            <a:r>
              <a:rPr lang="en-US" sz="2800" dirty="0" err="1"/>
              <a:t>photodegradation</a:t>
            </a:r>
            <a:r>
              <a:rPr lang="en-US" sz="2800" dirty="0"/>
              <a:t> of UV filters to evaluate potential transformation products and their presence in surface waters.</a:t>
            </a:r>
          </a:p>
        </p:txBody>
      </p:sp>
      <p:sp>
        <p:nvSpPr>
          <p:cNvPr id="53" name="Google Shape;111;p13">
            <a:extLst>
              <a:ext uri="{FF2B5EF4-FFF2-40B4-BE49-F238E27FC236}">
                <a16:creationId xmlns:a16="http://schemas.microsoft.com/office/drawing/2014/main" id="{71726E14-C58E-43EA-94F1-C6A6C2149E38}"/>
              </a:ext>
            </a:extLst>
          </p:cNvPr>
          <p:cNvSpPr txBox="1"/>
          <p:nvPr/>
        </p:nvSpPr>
        <p:spPr>
          <a:xfrm>
            <a:off x="6864894" y="27299550"/>
            <a:ext cx="5904418" cy="4405158"/>
          </a:xfrm>
          <a:prstGeom prst="rect">
            <a:avLst/>
          </a:prstGeom>
          <a:noFill/>
          <a:ln>
            <a:noFill/>
          </a:ln>
        </p:spPr>
        <p:txBody>
          <a:bodyPr spcFirstLastPara="1" wrap="square" lIns="83806" tIns="41892" rIns="83806" bIns="4189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2800"/>
            </a:pPr>
            <a:r>
              <a:rPr lang="en-US" sz="2933" b="1" dirty="0">
                <a:solidFill>
                  <a:schemeClr val="dk1"/>
                </a:solidFill>
              </a:rPr>
              <a:t>Mass Spec Parameters</a:t>
            </a:r>
          </a:p>
          <a:p>
            <a:pPr algn="ctr">
              <a:buClr>
                <a:schemeClr val="dk1"/>
              </a:buClr>
              <a:buSzPts val="2800"/>
            </a:pPr>
            <a:endParaRPr lang="en-US" sz="2933" b="1" dirty="0">
              <a:solidFill>
                <a:schemeClr val="dk1"/>
              </a:solidFill>
            </a:endParaRPr>
          </a:p>
          <a:p>
            <a:pPr marL="523894" indent="-523894">
              <a:buClr>
                <a:schemeClr val="dk1"/>
              </a:buClr>
              <a:buSzPts val="2800"/>
              <a:buFont typeface="Wingdings" panose="05000000000000000000" pitchFamily="2" charset="2"/>
              <a:buChar char="Ø"/>
            </a:pPr>
            <a:r>
              <a:rPr lang="en-US" sz="2800" dirty="0">
                <a:solidFill>
                  <a:schemeClr val="dk1"/>
                </a:solidFill>
              </a:rPr>
              <a:t>Atmospheric Pressure Chemical Ionization (APCI) Source</a:t>
            </a:r>
          </a:p>
          <a:p>
            <a:pPr marL="523894" indent="-523894">
              <a:buClr>
                <a:schemeClr val="dk1"/>
              </a:buClr>
              <a:buSzPts val="2800"/>
              <a:buFont typeface="Wingdings" panose="05000000000000000000" pitchFamily="2" charset="2"/>
              <a:buChar char="Ø"/>
            </a:pPr>
            <a:r>
              <a:rPr lang="en-US" sz="2800" dirty="0">
                <a:solidFill>
                  <a:schemeClr val="dk1"/>
                </a:solidFill>
              </a:rPr>
              <a:t>Resolution of 17500 </a:t>
            </a:r>
          </a:p>
          <a:p>
            <a:pPr marL="523894" indent="-523894">
              <a:buClr>
                <a:schemeClr val="dk1"/>
              </a:buClr>
              <a:buSzPts val="2800"/>
              <a:buFont typeface="Wingdings" panose="05000000000000000000" pitchFamily="2" charset="2"/>
              <a:buChar char="Ø"/>
            </a:pPr>
            <a:r>
              <a:rPr lang="en-US" sz="2800" dirty="0">
                <a:solidFill>
                  <a:schemeClr val="tx1"/>
                </a:solidFill>
              </a:rPr>
              <a:t>Positive mode</a:t>
            </a:r>
          </a:p>
          <a:p>
            <a:pPr marL="523894" indent="-523894">
              <a:buClr>
                <a:schemeClr val="dk1"/>
              </a:buClr>
              <a:buSzPts val="2800"/>
              <a:buFont typeface="Wingdings" panose="05000000000000000000" pitchFamily="2" charset="2"/>
              <a:buChar char="Ø"/>
            </a:pPr>
            <a:r>
              <a:rPr lang="en-US" sz="2800" dirty="0">
                <a:solidFill>
                  <a:schemeClr val="tx1"/>
                </a:solidFill>
              </a:rPr>
              <a:t>10 mL injection volume</a:t>
            </a:r>
          </a:p>
          <a:p>
            <a:pPr marL="523894" indent="-523894">
              <a:buClr>
                <a:schemeClr val="dk1"/>
              </a:buClr>
              <a:buSzPts val="2800"/>
              <a:buFont typeface="Wingdings" panose="05000000000000000000" pitchFamily="2" charset="2"/>
              <a:buChar char="Ø"/>
            </a:pPr>
            <a:r>
              <a:rPr lang="en-US" sz="2800" dirty="0">
                <a:solidFill>
                  <a:schemeClr val="tx1"/>
                </a:solidFill>
              </a:rPr>
              <a:t>PRM scan</a:t>
            </a:r>
          </a:p>
          <a:p>
            <a:pPr marL="523894" indent="-523894">
              <a:buClr>
                <a:schemeClr val="dk1"/>
              </a:buClr>
              <a:buSzPts val="2800"/>
              <a:buFont typeface="Wingdings" panose="05000000000000000000" pitchFamily="2" charset="2"/>
              <a:buChar char="Ø"/>
            </a:pPr>
            <a:r>
              <a:rPr lang="en-US" sz="2800" dirty="0">
                <a:solidFill>
                  <a:schemeClr val="tx1"/>
                </a:solidFill>
              </a:rPr>
              <a:t>Mass tolerance &lt;5ppm</a:t>
            </a:r>
          </a:p>
          <a:p>
            <a:pPr marL="523894" indent="-523894">
              <a:spcBef>
                <a:spcPts val="1650"/>
              </a:spcBef>
              <a:buClr>
                <a:schemeClr val="dk1"/>
              </a:buClr>
              <a:buSzPts val="2800"/>
              <a:buFont typeface="Noto Sans Symbols"/>
              <a:buChar char="❖"/>
            </a:pPr>
            <a:endParaRPr sz="2800" dirty="0">
              <a:solidFill>
                <a:schemeClr val="dk1"/>
              </a:solidFill>
            </a:endParaRPr>
          </a:p>
        </p:txBody>
      </p:sp>
      <p:pic>
        <p:nvPicPr>
          <p:cNvPr id="6" name="Picture 5">
            <a:extLst>
              <a:ext uri="{FF2B5EF4-FFF2-40B4-BE49-F238E27FC236}">
                <a16:creationId xmlns:a16="http://schemas.microsoft.com/office/drawing/2014/main" id="{C9F86423-0831-4E5D-BE8B-E169C96CDC23}"/>
              </a:ext>
            </a:extLst>
          </p:cNvPr>
          <p:cNvPicPr>
            <a:picLocks noChangeAspect="1"/>
          </p:cNvPicPr>
          <p:nvPr/>
        </p:nvPicPr>
        <p:blipFill>
          <a:blip r:embed="rId9"/>
          <a:stretch>
            <a:fillRect/>
          </a:stretch>
        </p:blipFill>
        <p:spPr>
          <a:xfrm>
            <a:off x="979847" y="27299549"/>
            <a:ext cx="5114720" cy="3836040"/>
          </a:xfrm>
          <a:prstGeom prst="rect">
            <a:avLst/>
          </a:prstGeom>
        </p:spPr>
      </p:pic>
      <p:sp>
        <p:nvSpPr>
          <p:cNvPr id="9" name="TextBox 8">
            <a:extLst>
              <a:ext uri="{FF2B5EF4-FFF2-40B4-BE49-F238E27FC236}">
                <a16:creationId xmlns:a16="http://schemas.microsoft.com/office/drawing/2014/main" id="{5EFEA5A5-EC45-4E00-8742-2AE0E74C09BF}"/>
              </a:ext>
            </a:extLst>
          </p:cNvPr>
          <p:cNvSpPr txBox="1"/>
          <p:nvPr/>
        </p:nvSpPr>
        <p:spPr>
          <a:xfrm>
            <a:off x="915875" y="26056226"/>
            <a:ext cx="5492342" cy="769441"/>
          </a:xfrm>
          <a:prstGeom prst="rect">
            <a:avLst/>
          </a:prstGeom>
          <a:noFill/>
        </p:spPr>
        <p:txBody>
          <a:bodyPr wrap="square" rtlCol="0">
            <a:spAutoFit/>
          </a:bodyPr>
          <a:lstStyle/>
          <a:p>
            <a:r>
              <a:rPr lang="en-US" sz="2200" b="1" dirty="0"/>
              <a:t>Figure 1. Map of Sample Sites at Biscayne National Park.</a:t>
            </a:r>
          </a:p>
        </p:txBody>
      </p:sp>
      <p:sp>
        <p:nvSpPr>
          <p:cNvPr id="49" name="TextBox 48">
            <a:extLst>
              <a:ext uri="{FF2B5EF4-FFF2-40B4-BE49-F238E27FC236}">
                <a16:creationId xmlns:a16="http://schemas.microsoft.com/office/drawing/2014/main" id="{FD9200EB-D442-4EEE-B4F8-28C1B3C490F0}"/>
              </a:ext>
            </a:extLst>
          </p:cNvPr>
          <p:cNvSpPr txBox="1"/>
          <p:nvPr/>
        </p:nvSpPr>
        <p:spPr>
          <a:xfrm>
            <a:off x="979846" y="31198929"/>
            <a:ext cx="5114722" cy="430887"/>
          </a:xfrm>
          <a:prstGeom prst="rect">
            <a:avLst/>
          </a:prstGeom>
          <a:noFill/>
        </p:spPr>
        <p:txBody>
          <a:bodyPr wrap="square" rtlCol="0">
            <a:spAutoFit/>
          </a:bodyPr>
          <a:lstStyle/>
          <a:p>
            <a:r>
              <a:rPr lang="en-US" sz="2200" b="1" dirty="0"/>
              <a:t>Figure 3.Thermo Q-</a:t>
            </a:r>
            <a:r>
              <a:rPr lang="en-US" sz="2200" b="1" dirty="0" err="1"/>
              <a:t>Exactive</a:t>
            </a:r>
            <a:r>
              <a:rPr lang="en-US" sz="2200" b="1" dirty="0"/>
              <a:t> </a:t>
            </a:r>
            <a:r>
              <a:rPr lang="en-US" sz="2200" b="1" dirty="0" err="1"/>
              <a:t>Orbitrap</a:t>
            </a:r>
            <a:endParaRPr lang="en-US" sz="2200" b="1" dirty="0"/>
          </a:p>
        </p:txBody>
      </p:sp>
      <p:sp>
        <p:nvSpPr>
          <p:cNvPr id="54" name="TextBox 53">
            <a:extLst>
              <a:ext uri="{FF2B5EF4-FFF2-40B4-BE49-F238E27FC236}">
                <a16:creationId xmlns:a16="http://schemas.microsoft.com/office/drawing/2014/main" id="{617EF799-FF2F-4E6E-872B-19C760528F11}"/>
              </a:ext>
            </a:extLst>
          </p:cNvPr>
          <p:cNvSpPr txBox="1"/>
          <p:nvPr/>
        </p:nvSpPr>
        <p:spPr>
          <a:xfrm rot="16200000">
            <a:off x="12703763" y="25158238"/>
            <a:ext cx="2684874" cy="374398"/>
          </a:xfrm>
          <a:prstGeom prst="rect">
            <a:avLst/>
          </a:prstGeom>
          <a:noFill/>
        </p:spPr>
        <p:txBody>
          <a:bodyPr wrap="square" rtlCol="0">
            <a:spAutoFit/>
          </a:bodyPr>
          <a:lstStyle/>
          <a:p>
            <a:r>
              <a:rPr lang="en-US" sz="1833" dirty="0"/>
              <a:t> </a:t>
            </a:r>
            <a:r>
              <a:rPr lang="en-US" dirty="0">
                <a:solidFill>
                  <a:schemeClr val="tx1">
                    <a:lumMod val="65000"/>
                    <a:lumOff val="35000"/>
                  </a:schemeClr>
                </a:solidFill>
              </a:rPr>
              <a:t>Average Concentration (ng/L)</a:t>
            </a:r>
          </a:p>
        </p:txBody>
      </p:sp>
      <p:pic>
        <p:nvPicPr>
          <p:cNvPr id="13" name="Picture 12"/>
          <p:cNvPicPr>
            <a:picLocks noChangeAspect="1"/>
          </p:cNvPicPr>
          <p:nvPr/>
        </p:nvPicPr>
        <p:blipFill>
          <a:blip r:embed="rId10"/>
          <a:stretch>
            <a:fillRect/>
          </a:stretch>
        </p:blipFill>
        <p:spPr>
          <a:xfrm>
            <a:off x="7001091" y="22693520"/>
            <a:ext cx="6027711" cy="3764407"/>
          </a:xfrm>
          <a:prstGeom prst="rect">
            <a:avLst/>
          </a:prstGeom>
        </p:spPr>
      </p:pic>
      <p:sp>
        <p:nvSpPr>
          <p:cNvPr id="56" name="TextBox 55">
            <a:extLst>
              <a:ext uri="{FF2B5EF4-FFF2-40B4-BE49-F238E27FC236}">
                <a16:creationId xmlns:a16="http://schemas.microsoft.com/office/drawing/2014/main" id="{5EFEA5A5-EC45-4E00-8742-2AE0E74C09BF}"/>
              </a:ext>
            </a:extLst>
          </p:cNvPr>
          <p:cNvSpPr txBox="1"/>
          <p:nvPr/>
        </p:nvSpPr>
        <p:spPr>
          <a:xfrm>
            <a:off x="6717857" y="26637000"/>
            <a:ext cx="6332828" cy="430887"/>
          </a:xfrm>
          <a:prstGeom prst="rect">
            <a:avLst/>
          </a:prstGeom>
          <a:noFill/>
        </p:spPr>
        <p:txBody>
          <a:bodyPr wrap="square" rtlCol="0">
            <a:spAutoFit/>
          </a:bodyPr>
          <a:lstStyle/>
          <a:p>
            <a:r>
              <a:rPr lang="en-US" sz="2200" b="1" dirty="0"/>
              <a:t>Figure 2. Structures of the target compounds</a:t>
            </a:r>
          </a:p>
        </p:txBody>
      </p:sp>
      <p:sp>
        <p:nvSpPr>
          <p:cNvPr id="57" name="Google Shape;97;p13"/>
          <p:cNvSpPr txBox="1"/>
          <p:nvPr/>
        </p:nvSpPr>
        <p:spPr>
          <a:xfrm>
            <a:off x="13609225" y="5268653"/>
            <a:ext cx="11948734" cy="1058347"/>
          </a:xfrm>
          <a:prstGeom prst="rect">
            <a:avLst/>
          </a:prstGeom>
          <a:solidFill>
            <a:srgbClr val="CCCCFF"/>
          </a:solidFill>
          <a:ln>
            <a:noFill/>
          </a:ln>
        </p:spPr>
        <p:txBody>
          <a:bodyPr spcFirstLastPara="1" wrap="square" lIns="83806" tIns="41892" rIns="83806" bIns="41892" anchor="t" anchorCtr="0">
            <a:noAutofit/>
          </a:bodyPr>
          <a:lstStyle/>
          <a:p>
            <a:pPr algn="ctr"/>
            <a:r>
              <a:rPr lang="en-US" sz="6050" dirty="0">
                <a:solidFill>
                  <a:schemeClr val="dk1"/>
                </a:solidFill>
              </a:rPr>
              <a:t>RESULTS</a:t>
            </a:r>
            <a:endParaRPr sz="1283" dirty="0"/>
          </a:p>
        </p:txBody>
      </p:sp>
      <p:sp>
        <p:nvSpPr>
          <p:cNvPr id="59" name="TextBox 58">
            <a:extLst>
              <a:ext uri="{FF2B5EF4-FFF2-40B4-BE49-F238E27FC236}">
                <a16:creationId xmlns:a16="http://schemas.microsoft.com/office/drawing/2014/main" id="{FFF6EB8B-77CB-42EA-81EA-33D2197F6B87}"/>
              </a:ext>
            </a:extLst>
          </p:cNvPr>
          <p:cNvSpPr txBox="1"/>
          <p:nvPr/>
        </p:nvSpPr>
        <p:spPr>
          <a:xfrm>
            <a:off x="13760713" y="15035425"/>
            <a:ext cx="11470410" cy="769441"/>
          </a:xfrm>
          <a:prstGeom prst="rect">
            <a:avLst/>
          </a:prstGeom>
          <a:noFill/>
        </p:spPr>
        <p:txBody>
          <a:bodyPr wrap="square" rtlCol="0">
            <a:spAutoFit/>
          </a:bodyPr>
          <a:lstStyle/>
          <a:p>
            <a:r>
              <a:rPr lang="en-US" sz="2200" b="1" dirty="0"/>
              <a:t>Table 1- Detailed compound list with their respective formula, monoisotopic mass, and monitored species.</a:t>
            </a:r>
          </a:p>
        </p:txBody>
      </p:sp>
      <p:graphicFrame>
        <p:nvGraphicFramePr>
          <p:cNvPr id="60" name="Table 59"/>
          <p:cNvGraphicFramePr>
            <a:graphicFrameLocks noGrp="1"/>
          </p:cNvGraphicFramePr>
          <p:nvPr>
            <p:extLst>
              <p:ext uri="{D42A27DB-BD31-4B8C-83A1-F6EECF244321}">
                <p14:modId xmlns:p14="http://schemas.microsoft.com/office/powerpoint/2010/main" val="2413334345"/>
              </p:ext>
            </p:extLst>
          </p:nvPr>
        </p:nvGraphicFramePr>
        <p:xfrm>
          <a:off x="13789545" y="10740009"/>
          <a:ext cx="11540848" cy="4173476"/>
        </p:xfrm>
        <a:graphic>
          <a:graphicData uri="http://schemas.openxmlformats.org/drawingml/2006/table">
            <a:tbl>
              <a:tblPr/>
              <a:tblGrid>
                <a:gridCol w="2004309">
                  <a:extLst>
                    <a:ext uri="{9D8B030D-6E8A-4147-A177-3AD203B41FA5}">
                      <a16:colId xmlns:a16="http://schemas.microsoft.com/office/drawing/2014/main" val="20000"/>
                    </a:ext>
                  </a:extLst>
                </a:gridCol>
                <a:gridCol w="1131066">
                  <a:extLst>
                    <a:ext uri="{9D8B030D-6E8A-4147-A177-3AD203B41FA5}">
                      <a16:colId xmlns:a16="http://schemas.microsoft.com/office/drawing/2014/main" val="20001"/>
                    </a:ext>
                  </a:extLst>
                </a:gridCol>
                <a:gridCol w="1800775">
                  <a:extLst>
                    <a:ext uri="{9D8B030D-6E8A-4147-A177-3AD203B41FA5}">
                      <a16:colId xmlns:a16="http://schemas.microsoft.com/office/drawing/2014/main" val="20002"/>
                    </a:ext>
                  </a:extLst>
                </a:gridCol>
                <a:gridCol w="2201566">
                  <a:extLst>
                    <a:ext uri="{9D8B030D-6E8A-4147-A177-3AD203B41FA5}">
                      <a16:colId xmlns:a16="http://schemas.microsoft.com/office/drawing/2014/main" val="20003"/>
                    </a:ext>
                  </a:extLst>
                </a:gridCol>
                <a:gridCol w="2201566">
                  <a:extLst>
                    <a:ext uri="{9D8B030D-6E8A-4147-A177-3AD203B41FA5}">
                      <a16:colId xmlns:a16="http://schemas.microsoft.com/office/drawing/2014/main" val="1594664453"/>
                    </a:ext>
                  </a:extLst>
                </a:gridCol>
                <a:gridCol w="2201566">
                  <a:extLst>
                    <a:ext uri="{9D8B030D-6E8A-4147-A177-3AD203B41FA5}">
                      <a16:colId xmlns:a16="http://schemas.microsoft.com/office/drawing/2014/main" val="1845534438"/>
                    </a:ext>
                  </a:extLst>
                </a:gridCol>
              </a:tblGrid>
              <a:tr h="574927">
                <a:tc>
                  <a:txBody>
                    <a:bodyPr/>
                    <a:lstStyle/>
                    <a:p>
                      <a:pPr algn="ctr" fontAlgn="b"/>
                      <a:r>
                        <a:rPr lang="en-US" sz="1800" b="1" i="0" u="none" strike="noStrike" dirty="0">
                          <a:solidFill>
                            <a:srgbClr val="000000"/>
                          </a:solidFill>
                          <a:effectLst/>
                          <a:latin typeface="+mn-lt"/>
                        </a:rPr>
                        <a:t>Compound</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000000"/>
                          </a:solidFill>
                          <a:effectLst/>
                          <a:latin typeface="+mn-lt"/>
                        </a:rPr>
                        <a:t>Formula</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000000"/>
                          </a:solidFill>
                          <a:effectLst/>
                          <a:latin typeface="+mn-lt"/>
                        </a:rPr>
                        <a:t>Monoisotopic Mass</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000000"/>
                          </a:solidFill>
                          <a:effectLst/>
                          <a:latin typeface="+mn-lt"/>
                        </a:rPr>
                        <a:t>Ion Mass (m/z)</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000000"/>
                          </a:solidFill>
                          <a:effectLst/>
                          <a:latin typeface="+mn-lt"/>
                        </a:rPr>
                        <a:t>Quantitative Ion Fragment (m/z)</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000000"/>
                          </a:solidFill>
                          <a:effectLst/>
                          <a:latin typeface="+mn-lt"/>
                        </a:rPr>
                        <a:t>Confirming Ion Fragment (m/z)</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501816">
                <a:tc>
                  <a:txBody>
                    <a:bodyPr/>
                    <a:lstStyle/>
                    <a:p>
                      <a:pPr algn="ctr" fontAlgn="b"/>
                      <a:r>
                        <a:rPr lang="en-US" sz="1800" b="0" i="0" u="none" strike="noStrike" dirty="0">
                          <a:solidFill>
                            <a:srgbClr val="000000"/>
                          </a:solidFill>
                          <a:effectLst/>
                          <a:latin typeface="+mn-lt"/>
                        </a:rPr>
                        <a:t>Benzocaine</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mn-lt"/>
                        </a:rPr>
                        <a:t>C</a:t>
                      </a:r>
                      <a:r>
                        <a:rPr lang="nl-NL" sz="1800" b="0" i="0" u="none" strike="noStrike" baseline="-25000" dirty="0">
                          <a:solidFill>
                            <a:srgbClr val="000000"/>
                          </a:solidFill>
                          <a:effectLst/>
                          <a:latin typeface="+mn-lt"/>
                        </a:rPr>
                        <a:t>9</a:t>
                      </a:r>
                      <a:r>
                        <a:rPr lang="nl-NL" sz="1800" b="0" i="0" u="none" strike="noStrike" dirty="0">
                          <a:solidFill>
                            <a:srgbClr val="000000"/>
                          </a:solidFill>
                          <a:effectLst/>
                          <a:latin typeface="+mn-lt"/>
                        </a:rPr>
                        <a:t>H</a:t>
                      </a:r>
                      <a:r>
                        <a:rPr lang="nl-NL" sz="1800" b="0" i="0" u="none" strike="noStrike" baseline="-25000" dirty="0">
                          <a:solidFill>
                            <a:srgbClr val="000000"/>
                          </a:solidFill>
                          <a:effectLst/>
                          <a:latin typeface="+mn-lt"/>
                        </a:rPr>
                        <a:t>11</a:t>
                      </a:r>
                      <a:r>
                        <a:rPr lang="nl-NL" sz="1800" b="0" i="0" u="none" strike="noStrike" dirty="0">
                          <a:solidFill>
                            <a:srgbClr val="000000"/>
                          </a:solidFill>
                          <a:effectLst/>
                          <a:latin typeface="+mn-lt"/>
                        </a:rPr>
                        <a:t>NO</a:t>
                      </a:r>
                      <a:r>
                        <a:rPr lang="nl-NL" sz="1800" b="0" i="0" u="none" strike="noStrike" baseline="-25000" dirty="0">
                          <a:solidFill>
                            <a:srgbClr val="000000"/>
                          </a:solidFill>
                          <a:effectLst/>
                          <a:latin typeface="+mn-lt"/>
                        </a:rPr>
                        <a:t>2</a:t>
                      </a:r>
                      <a:endParaRPr lang="nl-NL"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dirty="0">
                          <a:solidFill>
                            <a:srgbClr val="000000"/>
                          </a:solidFill>
                          <a:effectLst/>
                          <a:latin typeface="+mn-lt"/>
                        </a:rPr>
                        <a:t>165.0789</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800" b="0" i="0" u="none" strike="noStrike" dirty="0">
                          <a:solidFill>
                            <a:srgbClr val="000000"/>
                          </a:solidFill>
                          <a:effectLst/>
                          <a:latin typeface="+mn-lt"/>
                        </a:rPr>
                        <a:t>166.0863</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138.0511</a:t>
                      </a:r>
                      <a:endParaRPr lang="hr-HR"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120.0412</a:t>
                      </a:r>
                      <a:endParaRPr lang="hr-HR"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7049">
                <a:tc>
                  <a:txBody>
                    <a:bodyPr/>
                    <a:lstStyle/>
                    <a:p>
                      <a:pPr algn="ctr" fontAlgn="b"/>
                      <a:r>
                        <a:rPr lang="en-US" sz="1800" b="0" i="0" u="none" strike="noStrike" dirty="0" err="1">
                          <a:solidFill>
                            <a:srgbClr val="000000"/>
                          </a:solidFill>
                          <a:effectLst/>
                          <a:latin typeface="+mn-lt"/>
                        </a:rPr>
                        <a:t>Benzophenone</a:t>
                      </a:r>
                      <a:r>
                        <a:rPr lang="en-US" sz="1800" b="0" i="0" u="none" strike="noStrike" dirty="0">
                          <a:solidFill>
                            <a:srgbClr val="000000"/>
                          </a:solidFill>
                          <a:effectLst/>
                          <a:latin typeface="+mn-lt"/>
                        </a:rPr>
                        <a:t> D-10 (internal standard)</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a:solidFill>
                            <a:srgbClr val="000000"/>
                          </a:solidFill>
                          <a:effectLst/>
                          <a:latin typeface="+mn-lt"/>
                        </a:rPr>
                        <a:t>C</a:t>
                      </a:r>
                      <a:r>
                        <a:rPr lang="is-IS" sz="1800" b="0" i="0" u="none" strike="noStrike" baseline="-25000">
                          <a:solidFill>
                            <a:srgbClr val="000000"/>
                          </a:solidFill>
                          <a:effectLst/>
                          <a:latin typeface="+mn-lt"/>
                        </a:rPr>
                        <a:t>13</a:t>
                      </a:r>
                      <a:r>
                        <a:rPr lang="is-IS" sz="1800" b="0" i="0" u="none" strike="noStrike">
                          <a:solidFill>
                            <a:srgbClr val="000000"/>
                          </a:solidFill>
                          <a:effectLst/>
                          <a:latin typeface="+mn-lt"/>
                        </a:rPr>
                        <a:t>D</a:t>
                      </a:r>
                      <a:r>
                        <a:rPr lang="is-IS" sz="1800" b="0" i="0" u="none" strike="noStrike" baseline="-25000">
                          <a:solidFill>
                            <a:srgbClr val="000000"/>
                          </a:solidFill>
                          <a:effectLst/>
                          <a:latin typeface="+mn-lt"/>
                        </a:rPr>
                        <a:t>10</a:t>
                      </a:r>
                      <a:r>
                        <a:rPr lang="is-IS" sz="1800" b="0" i="0" u="none" strike="noStrike">
                          <a:solidFill>
                            <a:srgbClr val="000000"/>
                          </a:solidFill>
                          <a:effectLst/>
                          <a:latin typeface="+mn-lt"/>
                        </a:rPr>
                        <a:t>O</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800" b="0" i="0" u="none" strike="noStrike" dirty="0">
                          <a:solidFill>
                            <a:srgbClr val="000000"/>
                          </a:solidFill>
                          <a:effectLst/>
                          <a:latin typeface="+mn-lt"/>
                        </a:rPr>
                        <a:t>192.1359</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dirty="0">
                          <a:solidFill>
                            <a:srgbClr val="000000"/>
                          </a:solidFill>
                          <a:effectLst/>
                          <a:latin typeface="+mn-lt"/>
                        </a:rPr>
                        <a:t>193.1432</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dirty="0">
                          <a:solidFill>
                            <a:srgbClr val="000000"/>
                          </a:solidFill>
                          <a:effectLst/>
                          <a:latin typeface="+mn-lt"/>
                        </a:rPr>
                        <a:t>193.1432</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dirty="0">
                          <a:solidFill>
                            <a:srgbClr val="000000"/>
                          </a:solidFill>
                          <a:effectLst/>
                          <a:latin typeface="+mn-lt"/>
                        </a:rPr>
                        <a:t>-</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4236">
                <a:tc>
                  <a:txBody>
                    <a:bodyPr/>
                    <a:lstStyle/>
                    <a:p>
                      <a:pPr algn="ctr" fontAlgn="b"/>
                      <a:r>
                        <a:rPr lang="en-US" sz="1800" b="0" i="0" u="none" strike="noStrike" dirty="0" err="1">
                          <a:solidFill>
                            <a:srgbClr val="000000"/>
                          </a:solidFill>
                          <a:effectLst/>
                          <a:latin typeface="+mn-lt"/>
                        </a:rPr>
                        <a:t>Oxybenzone</a:t>
                      </a:r>
                      <a:r>
                        <a:rPr lang="en-US" sz="1800" b="0" i="0" u="none" strike="noStrike" dirty="0">
                          <a:solidFill>
                            <a:srgbClr val="000000"/>
                          </a:solidFill>
                          <a:effectLst/>
                          <a:latin typeface="+mn-lt"/>
                        </a:rPr>
                        <a:t> D-5 (internal standard)</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C</a:t>
                      </a:r>
                      <a:r>
                        <a:rPr lang="en-US" sz="1800" b="0" i="0" u="none" strike="noStrike" baseline="-25000">
                          <a:solidFill>
                            <a:srgbClr val="000000"/>
                          </a:solidFill>
                          <a:effectLst/>
                          <a:latin typeface="+mn-lt"/>
                        </a:rPr>
                        <a:t>14</a:t>
                      </a:r>
                      <a:r>
                        <a:rPr lang="en-US" sz="1800" b="0" i="0" u="none" strike="noStrike">
                          <a:solidFill>
                            <a:srgbClr val="000000"/>
                          </a:solidFill>
                          <a:effectLst/>
                          <a:latin typeface="+mn-lt"/>
                        </a:rPr>
                        <a:t>H</a:t>
                      </a:r>
                      <a:r>
                        <a:rPr lang="en-US" sz="1800" b="0" i="0" u="none" strike="noStrike" baseline="-25000">
                          <a:solidFill>
                            <a:srgbClr val="000000"/>
                          </a:solidFill>
                          <a:effectLst/>
                          <a:latin typeface="+mn-lt"/>
                        </a:rPr>
                        <a:t>7</a:t>
                      </a:r>
                      <a:r>
                        <a:rPr lang="en-US" sz="1800" b="0" i="0" u="none" strike="noStrike">
                          <a:solidFill>
                            <a:srgbClr val="000000"/>
                          </a:solidFill>
                          <a:effectLst/>
                          <a:latin typeface="+mn-lt"/>
                        </a:rPr>
                        <a:t>D</a:t>
                      </a:r>
                      <a:r>
                        <a:rPr lang="en-US" sz="1800" b="0" i="0" u="none" strike="noStrike" baseline="-25000">
                          <a:solidFill>
                            <a:srgbClr val="000000"/>
                          </a:solidFill>
                          <a:effectLst/>
                          <a:latin typeface="+mn-lt"/>
                        </a:rPr>
                        <a:t>5</a:t>
                      </a:r>
                      <a:r>
                        <a:rPr lang="en-US" sz="1800" b="0" i="0" u="none" strike="noStrike">
                          <a:solidFill>
                            <a:srgbClr val="000000"/>
                          </a:solidFill>
                          <a:effectLst/>
                          <a:latin typeface="+mn-lt"/>
                        </a:rPr>
                        <a:t>O</a:t>
                      </a:r>
                      <a:r>
                        <a:rPr lang="en-US" sz="1800" b="0" i="0" u="none" strike="noStrike" baseline="-25000">
                          <a:solidFill>
                            <a:srgbClr val="000000"/>
                          </a:solidFill>
                          <a:effectLst/>
                          <a:latin typeface="+mn-lt"/>
                        </a:rPr>
                        <a:t>3</a:t>
                      </a:r>
                      <a:endParaRPr lang="en-US" sz="1800" b="0" i="0" u="none" strike="noStrike">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800" b="0" i="0" u="none" strike="noStrike">
                          <a:solidFill>
                            <a:srgbClr val="000000"/>
                          </a:solidFill>
                          <a:effectLst/>
                          <a:latin typeface="+mn-lt"/>
                        </a:rPr>
                        <a:t>233.1100</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800" b="0" i="0" u="none" strike="noStrike" dirty="0">
                          <a:solidFill>
                            <a:srgbClr val="000000"/>
                          </a:solidFill>
                          <a:effectLst/>
                          <a:latin typeface="+mn-lt"/>
                        </a:rPr>
                        <a:t>234.1173</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151.0347</a:t>
                      </a:r>
                      <a:endParaRPr lang="hr-HR"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endParaRPr lang="hr-HR"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1816">
                <a:tc>
                  <a:txBody>
                    <a:bodyPr/>
                    <a:lstStyle/>
                    <a:p>
                      <a:pPr algn="ctr" fontAlgn="b"/>
                      <a:r>
                        <a:rPr lang="en-US" sz="1800" b="0" i="0" u="none" strike="noStrike" dirty="0">
                          <a:solidFill>
                            <a:srgbClr val="000000"/>
                          </a:solidFill>
                          <a:effectLst/>
                          <a:latin typeface="+mn-lt"/>
                        </a:rPr>
                        <a:t>Oxybenzone</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mn-lt"/>
                        </a:rPr>
                        <a:t>C</a:t>
                      </a:r>
                      <a:r>
                        <a:rPr lang="nl-NL" sz="1800" b="0" i="0" u="none" strike="noStrike" baseline="-25000" dirty="0">
                          <a:solidFill>
                            <a:srgbClr val="000000"/>
                          </a:solidFill>
                          <a:effectLst/>
                          <a:latin typeface="+mn-lt"/>
                        </a:rPr>
                        <a:t>14</a:t>
                      </a:r>
                      <a:r>
                        <a:rPr lang="nl-NL" sz="1800" b="0" i="0" u="none" strike="noStrike" dirty="0">
                          <a:solidFill>
                            <a:srgbClr val="000000"/>
                          </a:solidFill>
                          <a:effectLst/>
                          <a:latin typeface="+mn-lt"/>
                        </a:rPr>
                        <a:t>H</a:t>
                      </a:r>
                      <a:r>
                        <a:rPr lang="nl-NL" sz="1800" b="0" i="0" u="none" strike="noStrike" baseline="-25000" dirty="0">
                          <a:solidFill>
                            <a:srgbClr val="000000"/>
                          </a:solidFill>
                          <a:effectLst/>
                          <a:latin typeface="+mn-lt"/>
                        </a:rPr>
                        <a:t>12</a:t>
                      </a:r>
                      <a:r>
                        <a:rPr lang="nl-NL" sz="1800" b="0" i="0" u="none" strike="noStrike" dirty="0">
                          <a:solidFill>
                            <a:srgbClr val="000000"/>
                          </a:solidFill>
                          <a:effectLst/>
                          <a:latin typeface="+mn-lt"/>
                        </a:rPr>
                        <a:t>O</a:t>
                      </a:r>
                      <a:r>
                        <a:rPr lang="nl-NL" sz="1800" b="0" i="0" u="none" strike="noStrike" baseline="-25000" dirty="0">
                          <a:solidFill>
                            <a:srgbClr val="000000"/>
                          </a:solidFill>
                          <a:effectLst/>
                          <a:latin typeface="+mn-lt"/>
                        </a:rPr>
                        <a:t>3</a:t>
                      </a:r>
                      <a:endParaRPr lang="nl-NL"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a:solidFill>
                            <a:srgbClr val="000000"/>
                          </a:solidFill>
                          <a:effectLst/>
                          <a:latin typeface="+mn-lt"/>
                        </a:rPr>
                        <a:t>228.0786</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800" b="0" i="0" u="none" strike="noStrike" dirty="0">
                          <a:solidFill>
                            <a:srgbClr val="000000"/>
                          </a:solidFill>
                          <a:effectLst/>
                          <a:latin typeface="+mn-lt"/>
                        </a:rPr>
                        <a:t>229.0860</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151.0347</a:t>
                      </a:r>
                      <a:endParaRPr lang="hr-HR"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105.0309</a:t>
                      </a:r>
                      <a:endParaRPr lang="hr-HR"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1816">
                <a:tc>
                  <a:txBody>
                    <a:bodyPr/>
                    <a:lstStyle/>
                    <a:p>
                      <a:pPr algn="ctr" fontAlgn="b"/>
                      <a:r>
                        <a:rPr lang="en-US" sz="1800" b="0" i="0" u="none" strike="noStrike">
                          <a:solidFill>
                            <a:srgbClr val="000000"/>
                          </a:solidFill>
                          <a:effectLst/>
                          <a:latin typeface="+mn-lt"/>
                        </a:rPr>
                        <a:t>Dioxybenzone</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a:solidFill>
                            <a:srgbClr val="000000"/>
                          </a:solidFill>
                          <a:effectLst/>
                          <a:latin typeface="+mn-lt"/>
                        </a:rPr>
                        <a:t>C</a:t>
                      </a:r>
                      <a:r>
                        <a:rPr lang="nl-NL" sz="1800" b="0" i="0" u="none" strike="noStrike" baseline="-25000">
                          <a:solidFill>
                            <a:srgbClr val="000000"/>
                          </a:solidFill>
                          <a:effectLst/>
                          <a:latin typeface="+mn-lt"/>
                        </a:rPr>
                        <a:t>14</a:t>
                      </a:r>
                      <a:r>
                        <a:rPr lang="nl-NL" sz="1800" b="0" i="0" u="none" strike="noStrike">
                          <a:solidFill>
                            <a:srgbClr val="000000"/>
                          </a:solidFill>
                          <a:effectLst/>
                          <a:latin typeface="+mn-lt"/>
                        </a:rPr>
                        <a:t>H</a:t>
                      </a:r>
                      <a:r>
                        <a:rPr lang="nl-NL" sz="1800" b="0" i="0" u="none" strike="noStrike" baseline="-25000">
                          <a:solidFill>
                            <a:srgbClr val="000000"/>
                          </a:solidFill>
                          <a:effectLst/>
                          <a:latin typeface="+mn-lt"/>
                        </a:rPr>
                        <a:t>12</a:t>
                      </a:r>
                      <a:r>
                        <a:rPr lang="nl-NL" sz="1800" b="0" i="0" u="none" strike="noStrike">
                          <a:solidFill>
                            <a:srgbClr val="000000"/>
                          </a:solidFill>
                          <a:effectLst/>
                          <a:latin typeface="+mn-lt"/>
                        </a:rPr>
                        <a:t>O</a:t>
                      </a:r>
                      <a:r>
                        <a:rPr lang="nl-NL" sz="1800" b="0" i="0" u="none" strike="noStrike" baseline="-25000">
                          <a:solidFill>
                            <a:srgbClr val="000000"/>
                          </a:solidFill>
                          <a:effectLst/>
                          <a:latin typeface="+mn-lt"/>
                        </a:rPr>
                        <a:t>4</a:t>
                      </a:r>
                      <a:endParaRPr lang="nl-NL" sz="1800" b="0" i="0" u="none" strike="noStrike">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a:solidFill>
                            <a:srgbClr val="000000"/>
                          </a:solidFill>
                          <a:effectLst/>
                          <a:latin typeface="+mn-lt"/>
                        </a:rPr>
                        <a:t>244.0735</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dirty="0">
                          <a:solidFill>
                            <a:srgbClr val="000000"/>
                          </a:solidFill>
                          <a:effectLst/>
                          <a:latin typeface="+mn-lt"/>
                        </a:rPr>
                        <a:t>245.0808</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dirty="0">
                          <a:solidFill>
                            <a:srgbClr val="000000"/>
                          </a:solidFill>
                          <a:effectLst/>
                          <a:latin typeface="+mn-lt"/>
                        </a:rPr>
                        <a:t>121.0253</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800" b="0" i="0" u="none" strike="noStrike" dirty="0">
                          <a:solidFill>
                            <a:srgbClr val="000000"/>
                          </a:solidFill>
                          <a:effectLst/>
                          <a:latin typeface="+mn-lt"/>
                        </a:rPr>
                        <a:t>151.0348</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1816">
                <a:tc>
                  <a:txBody>
                    <a:bodyPr/>
                    <a:lstStyle/>
                    <a:p>
                      <a:pPr algn="ctr" fontAlgn="b"/>
                      <a:r>
                        <a:rPr lang="en-US" sz="1800" b="0" i="0" u="none" strike="noStrike" dirty="0" err="1">
                          <a:solidFill>
                            <a:srgbClr val="000000"/>
                          </a:solidFill>
                          <a:effectLst/>
                          <a:latin typeface="+mn-lt"/>
                        </a:rPr>
                        <a:t>Benzophenone</a:t>
                      </a:r>
                      <a:endParaRPr lang="en-US" sz="1800" b="0" i="0" u="none" strike="noStrike" dirty="0">
                        <a:solidFill>
                          <a:srgbClr val="000000"/>
                        </a:solidFill>
                        <a:effectLst/>
                        <a:latin typeface="+mn-lt"/>
                      </a:endParaRP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800" b="0" i="0" u="none" strike="noStrike" dirty="0">
                          <a:solidFill>
                            <a:srgbClr val="000000"/>
                          </a:solidFill>
                          <a:effectLst/>
                          <a:latin typeface="+mn-lt"/>
                        </a:rPr>
                        <a:t>C</a:t>
                      </a:r>
                      <a:r>
                        <a:rPr lang="nl-NL" sz="1800" b="0" i="0" u="none" strike="noStrike" baseline="-25000" dirty="0">
                          <a:solidFill>
                            <a:srgbClr val="000000"/>
                          </a:solidFill>
                          <a:effectLst/>
                          <a:latin typeface="+mn-lt"/>
                        </a:rPr>
                        <a:t>13</a:t>
                      </a:r>
                      <a:r>
                        <a:rPr lang="nl-NL" sz="1800" b="0" i="0" u="none" strike="noStrike" dirty="0">
                          <a:solidFill>
                            <a:srgbClr val="000000"/>
                          </a:solidFill>
                          <a:effectLst/>
                          <a:latin typeface="+mn-lt"/>
                        </a:rPr>
                        <a:t>H</a:t>
                      </a:r>
                      <a:r>
                        <a:rPr lang="nl-NL" sz="1800" b="0" i="0" u="none" strike="noStrike" baseline="-25000" dirty="0">
                          <a:solidFill>
                            <a:srgbClr val="000000"/>
                          </a:solidFill>
                          <a:effectLst/>
                          <a:latin typeface="+mn-lt"/>
                        </a:rPr>
                        <a:t>10</a:t>
                      </a:r>
                      <a:r>
                        <a:rPr lang="nl-NL" sz="1800" b="0" i="0" u="none" strike="noStrike" dirty="0">
                          <a:solidFill>
                            <a:srgbClr val="000000"/>
                          </a:solidFill>
                          <a:effectLst/>
                          <a:latin typeface="+mn-lt"/>
                        </a:rPr>
                        <a:t>O</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800" b="0" i="0" u="none" strike="noStrike" dirty="0">
                          <a:solidFill>
                            <a:srgbClr val="000000"/>
                          </a:solidFill>
                          <a:effectLst/>
                          <a:latin typeface="+mn-lt"/>
                        </a:rPr>
                        <a:t>182.0731</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800" b="0" i="0" u="none" strike="noStrike" dirty="0">
                          <a:solidFill>
                            <a:srgbClr val="000000"/>
                          </a:solidFill>
                          <a:effectLst/>
                          <a:latin typeface="+mn-lt"/>
                        </a:rPr>
                        <a:t>183.0795</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800" b="0" i="0" u="none" strike="noStrike" dirty="0">
                          <a:solidFill>
                            <a:srgbClr val="000000"/>
                          </a:solidFill>
                          <a:effectLst/>
                          <a:latin typeface="+mn-lt"/>
                        </a:rPr>
                        <a:t>105.0307</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800" b="0" i="0" u="none" strike="noStrike" dirty="0">
                          <a:solidFill>
                            <a:srgbClr val="000000"/>
                          </a:solidFill>
                          <a:effectLst/>
                          <a:latin typeface="+mn-lt"/>
                        </a:rPr>
                        <a:t>183.0754</a:t>
                      </a:r>
                    </a:p>
                  </a:txBody>
                  <a:tcPr marL="12700" marR="12700" marT="12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785810270"/>
              </p:ext>
            </p:extLst>
          </p:nvPr>
        </p:nvGraphicFramePr>
        <p:xfrm>
          <a:off x="13912437" y="16912871"/>
          <a:ext cx="11295063" cy="3331847"/>
        </p:xfrm>
        <a:graphic>
          <a:graphicData uri="http://schemas.openxmlformats.org/drawingml/2006/table">
            <a:tbl>
              <a:tblPr/>
              <a:tblGrid>
                <a:gridCol w="2761222">
                  <a:extLst>
                    <a:ext uri="{9D8B030D-6E8A-4147-A177-3AD203B41FA5}">
                      <a16:colId xmlns:a16="http://schemas.microsoft.com/office/drawing/2014/main" val="20000"/>
                    </a:ext>
                  </a:extLst>
                </a:gridCol>
                <a:gridCol w="2093494">
                  <a:extLst>
                    <a:ext uri="{9D8B030D-6E8A-4147-A177-3AD203B41FA5}">
                      <a16:colId xmlns:a16="http://schemas.microsoft.com/office/drawing/2014/main" val="20001"/>
                    </a:ext>
                  </a:extLst>
                </a:gridCol>
                <a:gridCol w="2069432">
                  <a:extLst>
                    <a:ext uri="{9D8B030D-6E8A-4147-A177-3AD203B41FA5}">
                      <a16:colId xmlns:a16="http://schemas.microsoft.com/office/drawing/2014/main" val="20002"/>
                    </a:ext>
                  </a:extLst>
                </a:gridCol>
                <a:gridCol w="1997242">
                  <a:extLst>
                    <a:ext uri="{9D8B030D-6E8A-4147-A177-3AD203B41FA5}">
                      <a16:colId xmlns:a16="http://schemas.microsoft.com/office/drawing/2014/main" val="20003"/>
                    </a:ext>
                  </a:extLst>
                </a:gridCol>
                <a:gridCol w="2373673">
                  <a:extLst>
                    <a:ext uri="{9D8B030D-6E8A-4147-A177-3AD203B41FA5}">
                      <a16:colId xmlns:a16="http://schemas.microsoft.com/office/drawing/2014/main" val="20004"/>
                    </a:ext>
                  </a:extLst>
                </a:gridCol>
              </a:tblGrid>
              <a:tr h="0">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Compound</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8DB4E2"/>
                    </a:solid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Precision (%)</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8DB4E2"/>
                    </a:solidFill>
                  </a:tcPr>
                </a:tc>
                <a:tc>
                  <a:txBody>
                    <a:body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MDLs (ng/L)  in DIW</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8DB4E2"/>
                    </a:solid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MDLs (ng/L) in saltwater</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8DB4E2"/>
                    </a:solid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Recovery (%)</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8DB4E2"/>
                    </a:solidFill>
                  </a:tcPr>
                </a:tc>
                <a:extLst>
                  <a:ext uri="{0D108BD9-81ED-4DB2-BD59-A6C34878D82A}">
                    <a16:rowId xmlns:a16="http://schemas.microsoft.com/office/drawing/2014/main" val="10000"/>
                  </a:ext>
                </a:extLst>
              </a:tr>
              <a:tr h="517525">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sk-SK"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sk-SK"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2376488" rtl="0" eaLnBrk="1" fontAlgn="b" latinLnBrk="0" hangingPunct="1">
                        <a:lnSpc>
                          <a:spcPct val="100000"/>
                        </a:lnSpc>
                        <a:spcBef>
                          <a:spcPct val="0"/>
                        </a:spcBef>
                        <a:spcAft>
                          <a:spcPct val="0"/>
                        </a:spcAft>
                        <a:buClrTx/>
                        <a:buSzTx/>
                        <a:buFontTx/>
                        <a:buNone/>
                        <a:tabLst/>
                      </a:pPr>
                      <a:endParaRPr kumimoji="0" lang="sk-SK" altLang="en-US" sz="2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l" defTabSz="2376488" rtl="0" eaLnBrk="1" fontAlgn="b" latinLnBrk="0" hangingPunct="1">
                        <a:lnSpc>
                          <a:spcPct val="100000"/>
                        </a:lnSpc>
                        <a:spcBef>
                          <a:spcPct val="0"/>
                        </a:spcBef>
                        <a:spcAft>
                          <a:spcPct val="0"/>
                        </a:spcAft>
                        <a:buClrTx/>
                        <a:buSzTx/>
                        <a:buFontTx/>
                        <a:buNone/>
                        <a:tabLst/>
                      </a:pPr>
                      <a:r>
                        <a:rPr kumimoji="0" lang="sk-SK"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l" defTabSz="2376488" rtl="0" eaLnBrk="1" fontAlgn="b" latinLnBrk="0" hangingPunct="1">
                        <a:lnSpc>
                          <a:spcPct val="100000"/>
                        </a:lnSpc>
                        <a:spcBef>
                          <a:spcPct val="0"/>
                        </a:spcBef>
                        <a:spcAft>
                          <a:spcPct val="0"/>
                        </a:spcAft>
                        <a:buClrTx/>
                        <a:buSzTx/>
                        <a:buFontTx/>
                        <a:buNone/>
                        <a:tabLst/>
                      </a:pPr>
                      <a:r>
                        <a:rPr kumimoji="0" lang="sk-SK"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extLst>
                  <a:ext uri="{0D108BD9-81ED-4DB2-BD59-A6C34878D82A}">
                    <a16:rowId xmlns:a16="http://schemas.microsoft.com/office/drawing/2014/main" val="10001"/>
                  </a:ext>
                </a:extLst>
              </a:tr>
              <a:tr h="517525">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Benzocaine</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20</a:t>
                      </a:r>
                      <a:endParaRPr kumimoji="0" lang="uk-UA"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nb-NO"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92</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Oxybenzone</a:t>
                      </a:r>
                      <a:endPar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6</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20</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87</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Dioxybenzone</a:t>
                      </a:r>
                      <a:endPar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nb-NO"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18</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nb-NO"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84</a:t>
                      </a: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Benzophenone</a:t>
                      </a:r>
                      <a:endPar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21</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2376488">
                        <a:spcBef>
                          <a:spcPct val="20000"/>
                        </a:spcBef>
                        <a:buFont typeface="Arial" panose="020B0604020202020204" pitchFamily="34" charset="0"/>
                        <a:defRPr sz="15100">
                          <a:solidFill>
                            <a:schemeClr val="tx1"/>
                          </a:solidFill>
                          <a:latin typeface="Calibri" panose="020F0502020204030204" pitchFamily="34" charset="0"/>
                          <a:ea typeface="MS PGothic" panose="020B0600070205080204" pitchFamily="34" charset="-128"/>
                        </a:defRPr>
                      </a:lvl1pPr>
                      <a:lvl2pPr marL="742950" indent="-285750" defTabSz="2376488">
                        <a:spcBef>
                          <a:spcPct val="20000"/>
                        </a:spcBef>
                        <a:buFont typeface="Arial" panose="020B0604020202020204" pitchFamily="34" charset="0"/>
                        <a:defRPr sz="13300">
                          <a:solidFill>
                            <a:schemeClr val="tx1"/>
                          </a:solidFill>
                          <a:latin typeface="Calibri" panose="020F0502020204030204" pitchFamily="34" charset="0"/>
                          <a:ea typeface="MS PGothic" panose="020B0600070205080204" pitchFamily="34" charset="-128"/>
                        </a:defRPr>
                      </a:lvl2pPr>
                      <a:lvl3pPr marL="1143000" indent="-228600" defTabSz="2376488">
                        <a:spcBef>
                          <a:spcPct val="20000"/>
                        </a:spcBef>
                        <a:buFont typeface="Arial" panose="020B0604020202020204" pitchFamily="34" charset="0"/>
                        <a:defRPr sz="11400">
                          <a:solidFill>
                            <a:schemeClr val="tx1"/>
                          </a:solidFill>
                          <a:latin typeface="Calibri" panose="020F0502020204030204" pitchFamily="34" charset="0"/>
                          <a:ea typeface="MS PGothic" panose="020B0600070205080204" pitchFamily="34" charset="-128"/>
                        </a:defRPr>
                      </a:lvl3pPr>
                      <a:lvl4pPr marL="16002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4pPr>
                      <a:lvl5pPr marL="2057400" indent="-228600" defTabSz="2376488">
                        <a:spcBef>
                          <a:spcPct val="20000"/>
                        </a:spcBef>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5pPr>
                      <a:lvl6pPr marL="25146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6pPr>
                      <a:lvl7pPr marL="29718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7pPr>
                      <a:lvl8pPr marL="34290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8pPr>
                      <a:lvl9pPr marL="3886200" indent="-228600" defTabSz="2376488" eaLnBrk="0" fontAlgn="base" hangingPunct="0">
                        <a:spcBef>
                          <a:spcPct val="20000"/>
                        </a:spcBef>
                        <a:spcAft>
                          <a:spcPct val="0"/>
                        </a:spcAft>
                        <a:buFont typeface="Arial" panose="020B0604020202020204" pitchFamily="34" charset="0"/>
                        <a:defRPr sz="9500">
                          <a:solidFill>
                            <a:schemeClr val="tx1"/>
                          </a:solidFill>
                          <a:latin typeface="Calibri" panose="020F0502020204030204" pitchFamily="34" charset="0"/>
                          <a:ea typeface="MS PGothic" panose="020B0600070205080204" pitchFamily="34" charset="-128"/>
                        </a:defRPr>
                      </a:lvl9pPr>
                    </a:lstStyle>
                    <a:p>
                      <a:pPr marL="0" marR="0" lvl="0" indent="0" algn="ctr" defTabSz="2376488"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90</a:t>
                      </a:r>
                      <a:endParaRPr kumimoji="0" lang="hr-HR"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700" marR="12700" marT="127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0" name="TextBox 49">
            <a:extLst>
              <a:ext uri="{FF2B5EF4-FFF2-40B4-BE49-F238E27FC236}">
                <a16:creationId xmlns:a16="http://schemas.microsoft.com/office/drawing/2014/main" id="{3B0CBC61-70BD-4C86-B230-2CEC3F4A1A9F}"/>
              </a:ext>
            </a:extLst>
          </p:cNvPr>
          <p:cNvSpPr txBox="1"/>
          <p:nvPr/>
        </p:nvSpPr>
        <p:spPr>
          <a:xfrm>
            <a:off x="13881832" y="20592769"/>
            <a:ext cx="11577984" cy="769441"/>
          </a:xfrm>
          <a:prstGeom prst="rect">
            <a:avLst/>
          </a:prstGeom>
          <a:noFill/>
        </p:spPr>
        <p:txBody>
          <a:bodyPr wrap="square" rtlCol="0">
            <a:spAutoFit/>
          </a:bodyPr>
          <a:lstStyle/>
          <a:p>
            <a:r>
              <a:rPr lang="en-US" sz="2200" b="1" dirty="0"/>
              <a:t>Table 2- MDLs, recoveries and precision of the developed online SPE LC-HRMS method</a:t>
            </a:r>
          </a:p>
        </p:txBody>
      </p:sp>
      <p:sp>
        <p:nvSpPr>
          <p:cNvPr id="55" name="TextBox 54">
            <a:extLst>
              <a:ext uri="{FF2B5EF4-FFF2-40B4-BE49-F238E27FC236}">
                <a16:creationId xmlns:a16="http://schemas.microsoft.com/office/drawing/2014/main" id="{483B538F-CED1-429D-985E-5F78E5D55022}"/>
              </a:ext>
            </a:extLst>
          </p:cNvPr>
          <p:cNvSpPr txBox="1"/>
          <p:nvPr/>
        </p:nvSpPr>
        <p:spPr>
          <a:xfrm rot="16200000">
            <a:off x="25336971" y="8664231"/>
            <a:ext cx="2684874" cy="374398"/>
          </a:xfrm>
          <a:prstGeom prst="rect">
            <a:avLst/>
          </a:prstGeom>
          <a:noFill/>
        </p:spPr>
        <p:txBody>
          <a:bodyPr wrap="square" rtlCol="0">
            <a:spAutoFit/>
          </a:bodyPr>
          <a:lstStyle/>
          <a:p>
            <a:r>
              <a:rPr lang="en-US" sz="1833" dirty="0"/>
              <a:t> </a:t>
            </a:r>
            <a:r>
              <a:rPr lang="en-US" dirty="0">
                <a:solidFill>
                  <a:schemeClr val="tx1">
                    <a:lumMod val="65000"/>
                    <a:lumOff val="35000"/>
                  </a:schemeClr>
                </a:solidFill>
              </a:rPr>
              <a:t>Average Concentration (ng/L)</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3294</TotalTime>
  <Words>940</Words>
  <Application>Microsoft Office PowerPoint</Application>
  <PresentationFormat>Custom</PresentationFormat>
  <Paragraphs>127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Noto Sans Symbols</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EARL</dc:creator>
  <cp:lastModifiedBy>Steven Landeweer</cp:lastModifiedBy>
  <cp:revision>50</cp:revision>
  <cp:lastPrinted>2018-11-01T20:47:15Z</cp:lastPrinted>
  <dcterms:modified xsi:type="dcterms:W3CDTF">2019-02-07T19:58:27Z</dcterms:modified>
</cp:coreProperties>
</file>