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5" r:id="rId1"/>
  </p:sldMasterIdLst>
  <p:notesMasterIdLst>
    <p:notesMasterId r:id="rId17"/>
  </p:notesMasterIdLst>
  <p:sldIdLst>
    <p:sldId id="256" r:id="rId2"/>
    <p:sldId id="257" r:id="rId3"/>
    <p:sldId id="258" r:id="rId4"/>
    <p:sldId id="259" r:id="rId5"/>
    <p:sldId id="260" r:id="rId6"/>
    <p:sldId id="288" r:id="rId7"/>
    <p:sldId id="261" r:id="rId8"/>
    <p:sldId id="262" r:id="rId9"/>
    <p:sldId id="264" r:id="rId10"/>
    <p:sldId id="265" r:id="rId11"/>
    <p:sldId id="266" r:id="rId12"/>
    <p:sldId id="289" r:id="rId13"/>
    <p:sldId id="267" r:id="rId14"/>
    <p:sldId id="268" r:id="rId15"/>
    <p:sldId id="28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34D6F-4382-4486-BDFA-B1E47B0D373E}"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20F08-E34D-41F7-A446-72790A97CB5F}" type="slidenum">
              <a:rPr lang="en-US" smtClean="0"/>
              <a:t>‹#›</a:t>
            </a:fld>
            <a:endParaRPr lang="en-US"/>
          </a:p>
        </p:txBody>
      </p:sp>
    </p:spTree>
    <p:extLst>
      <p:ext uri="{BB962C8B-B14F-4D97-AF65-F5344CB8AC3E}">
        <p14:creationId xmlns:p14="http://schemas.microsoft.com/office/powerpoint/2010/main" val="113705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6EAA8B20-F05D-451A-8AE9-F4442E7F4A2B}" type="datetime1">
              <a:rPr lang="en-US" smtClean="0"/>
              <a:t>11/3/2019</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20F7D930-0B28-4815-9886-8C00BAE07F64}" type="slidenum">
              <a:rPr lang="en-US" smtClean="0"/>
              <a:t>‹#›</a:t>
            </a:fld>
            <a:endParaRPr lang="en-US"/>
          </a:p>
        </p:txBody>
      </p:sp>
    </p:spTree>
    <p:extLst>
      <p:ext uri="{BB962C8B-B14F-4D97-AF65-F5344CB8AC3E}">
        <p14:creationId xmlns:p14="http://schemas.microsoft.com/office/powerpoint/2010/main" val="34950864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37C4DC-B6A1-4A40-B281-94C06B66B77E}" type="datetime1">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31147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D1B87D-B72E-4359-AA1E-CB97931BD9A7}" type="datetime1">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208608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5EC32A-C120-44C3-BC5C-2A0ADDDF2E46}" type="datetime1">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403544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C6CD3-341C-4555-8532-7F04D471862D}" type="datetime1">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42983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0A72D5-FD9B-445F-B457-6D012A273D28}" type="datetime1">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3063499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4AE879-CFAF-451A-AC3E-1D5DB84C58F5}" type="datetime1">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266396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4459E-41A3-4512-B8D2-72A38029A634}" type="datetime1">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27648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33DFE-4ADF-48DB-A733-B89C0262BEA3}" type="datetime1">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48812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5" name="Shape 3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Shape 36"/>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Shape 3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602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02AC69-7744-4E6B-9DE3-B8B80BDA96D1}" type="datetime1">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93520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73458-3F6F-4317-8317-D8370FE445BF}" type="datetime1">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302957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83D8B-C518-4D5A-BBE1-C9BB1899DA33}" type="datetime1">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390804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9DE795-3099-4928-B484-74EE41252909}" type="datetime1">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351925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8003B4-1BE5-43CA-901C-C90C07131D30}" type="datetime1">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12044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BBA05-0732-406E-9B55-A128F8434E42}" type="datetime1">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1593341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E7442-5D64-489A-8D86-C40D1A26CD4D}" type="datetime1">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3488064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7F2CD-A989-4D31-82DE-163C6A75CA49}" type="datetime1">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F7D930-0B28-4815-9886-8C00BAE07F64}" type="slidenum">
              <a:rPr lang="en-US" smtClean="0"/>
              <a:t>‹#›</a:t>
            </a:fld>
            <a:endParaRPr lang="en-US"/>
          </a:p>
        </p:txBody>
      </p:sp>
    </p:spTree>
    <p:extLst>
      <p:ext uri="{BB962C8B-B14F-4D97-AF65-F5344CB8AC3E}">
        <p14:creationId xmlns:p14="http://schemas.microsoft.com/office/powerpoint/2010/main" val="110261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C933DE5-7F36-4E7E-84A4-F1C41744F821}" type="datetime1">
              <a:rPr lang="en-US" smtClean="0"/>
              <a:t>11/3/2019</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20F7D930-0B28-4815-9886-8C00BAE07F64}" type="slidenum">
              <a:rPr lang="en-US" smtClean="0"/>
              <a:t>‹#›</a:t>
            </a:fld>
            <a:endParaRPr lang="en-US"/>
          </a:p>
        </p:txBody>
      </p:sp>
    </p:spTree>
    <p:extLst>
      <p:ext uri="{BB962C8B-B14F-4D97-AF65-F5344CB8AC3E}">
        <p14:creationId xmlns:p14="http://schemas.microsoft.com/office/powerpoint/2010/main" val="359580152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6C70-55CF-47AD-B3E5-3A33DF1F6A15}"/>
              </a:ext>
            </a:extLst>
          </p:cNvPr>
          <p:cNvSpPr>
            <a:spLocks noGrp="1"/>
          </p:cNvSpPr>
          <p:nvPr>
            <p:ph type="ctrTitle"/>
          </p:nvPr>
        </p:nvSpPr>
        <p:spPr>
          <a:xfrm>
            <a:off x="1154955" y="1430989"/>
            <a:ext cx="8825658" cy="2677648"/>
          </a:xfrm>
        </p:spPr>
        <p:txBody>
          <a:bodyPr>
            <a:noAutofit/>
          </a:bodyPr>
          <a:lstStyle/>
          <a:p>
            <a:r>
              <a:rPr lang="en-US" sz="4800" cap="none" dirty="0"/>
              <a:t>Investigating the Environmental Fate and Transport of Sunscreen Components: Understanding the Exposure Route</a:t>
            </a:r>
          </a:p>
        </p:txBody>
      </p:sp>
      <p:sp>
        <p:nvSpPr>
          <p:cNvPr id="3" name="Subtitle 2">
            <a:extLst>
              <a:ext uri="{FF2B5EF4-FFF2-40B4-BE49-F238E27FC236}">
                <a16:creationId xmlns:a16="http://schemas.microsoft.com/office/drawing/2014/main" id="{493C34ED-57DF-466E-B5AA-57B1068DB038}"/>
              </a:ext>
            </a:extLst>
          </p:cNvPr>
          <p:cNvSpPr>
            <a:spLocks noGrp="1"/>
          </p:cNvSpPr>
          <p:nvPr>
            <p:ph type="subTitle" idx="1"/>
          </p:nvPr>
        </p:nvSpPr>
        <p:spPr>
          <a:xfrm>
            <a:off x="1154955" y="4122284"/>
            <a:ext cx="8825658" cy="861420"/>
          </a:xfrm>
        </p:spPr>
        <p:txBody>
          <a:bodyPr>
            <a:normAutofit fontScale="47500" lnSpcReduction="20000"/>
          </a:bodyPr>
          <a:lstStyle/>
          <a:p>
            <a:r>
              <a:rPr lang="en-US" sz="2800" cap="none" dirty="0">
                <a:solidFill>
                  <a:schemeClr val="bg1"/>
                </a:solidFill>
              </a:rPr>
              <a:t>Steven Landeweer</a:t>
            </a:r>
            <a:r>
              <a:rPr lang="en-US" sz="2800" cap="none" baseline="30000" dirty="0">
                <a:solidFill>
                  <a:schemeClr val="bg1"/>
                </a:solidFill>
              </a:rPr>
              <a:t>1</a:t>
            </a:r>
            <a:r>
              <a:rPr lang="en-US" sz="2800" cap="none" dirty="0">
                <a:solidFill>
                  <a:schemeClr val="bg1"/>
                </a:solidFill>
              </a:rPr>
              <a:t> , Natalia Soares-Quinete</a:t>
            </a:r>
            <a:r>
              <a:rPr lang="en-US" sz="2800" cap="none" baseline="30000" dirty="0">
                <a:solidFill>
                  <a:schemeClr val="bg1"/>
                </a:solidFill>
              </a:rPr>
              <a:t>2</a:t>
            </a:r>
            <a:r>
              <a:rPr lang="en-US" sz="2800" cap="none" dirty="0">
                <a:solidFill>
                  <a:schemeClr val="bg1"/>
                </a:solidFill>
              </a:rPr>
              <a:t> , Piero Gardinali</a:t>
            </a:r>
            <a:r>
              <a:rPr lang="en-US" sz="2800" cap="none" baseline="30000" dirty="0">
                <a:solidFill>
                  <a:schemeClr val="bg1"/>
                </a:solidFill>
              </a:rPr>
              <a:t>1,2</a:t>
            </a:r>
            <a:endParaRPr lang="en-US" cap="none" dirty="0">
              <a:solidFill>
                <a:schemeClr val="bg1"/>
              </a:solidFill>
            </a:endParaRPr>
          </a:p>
          <a:p>
            <a:r>
              <a:rPr lang="en-US" sz="1700" cap="none" baseline="30000" dirty="0">
                <a:solidFill>
                  <a:schemeClr val="bg1"/>
                </a:solidFill>
              </a:rPr>
              <a:t>1</a:t>
            </a:r>
            <a:r>
              <a:rPr lang="en-US" sz="1700" cap="none" dirty="0">
                <a:solidFill>
                  <a:schemeClr val="bg1"/>
                </a:solidFill>
              </a:rPr>
              <a:t>Department Of Chemistry And Biochemistry, Florida International University, 11200 SW 8</a:t>
            </a:r>
            <a:r>
              <a:rPr lang="en-US" sz="1700" cap="none" baseline="30000" dirty="0">
                <a:solidFill>
                  <a:schemeClr val="bg1"/>
                </a:solidFill>
              </a:rPr>
              <a:t>th</a:t>
            </a:r>
            <a:r>
              <a:rPr lang="en-US" sz="1700" cap="none" dirty="0">
                <a:solidFill>
                  <a:schemeClr val="bg1"/>
                </a:solidFill>
              </a:rPr>
              <a:t> Street, Modesto A. Maidique Campus, Miami, Florida, 33199 United States.</a:t>
            </a:r>
          </a:p>
          <a:p>
            <a:r>
              <a:rPr lang="en-US" sz="1700" cap="none" dirty="0">
                <a:solidFill>
                  <a:schemeClr val="bg1"/>
                </a:solidFill>
              </a:rPr>
              <a:t> </a:t>
            </a:r>
            <a:r>
              <a:rPr lang="en-US" sz="1700" cap="none" baseline="30000" dirty="0">
                <a:solidFill>
                  <a:schemeClr val="bg1"/>
                </a:solidFill>
              </a:rPr>
              <a:t>2</a:t>
            </a:r>
            <a:r>
              <a:rPr lang="en-US" sz="1700" cap="none" dirty="0">
                <a:solidFill>
                  <a:schemeClr val="bg1"/>
                </a:solidFill>
              </a:rPr>
              <a:t>Southeast Environmental Research Center (SERC), Florida International University, 3000 Ne 151</a:t>
            </a:r>
            <a:r>
              <a:rPr lang="en-US" sz="1700" cap="none" baseline="30000" dirty="0">
                <a:solidFill>
                  <a:schemeClr val="bg1"/>
                </a:solidFill>
              </a:rPr>
              <a:t>st</a:t>
            </a:r>
            <a:r>
              <a:rPr lang="en-US" sz="1700" cap="none" dirty="0">
                <a:solidFill>
                  <a:schemeClr val="bg1"/>
                </a:solidFill>
              </a:rPr>
              <a:t> St, Biscayne Bay Campus, North Miami, Florida, 33181, United States</a:t>
            </a:r>
            <a:r>
              <a:rPr lang="en-US" sz="1700" cap="none" dirty="0"/>
              <a:t>.</a:t>
            </a:r>
          </a:p>
        </p:txBody>
      </p:sp>
      <p:pic>
        <p:nvPicPr>
          <p:cNvPr id="4100" name="Picture 4">
            <a:extLst>
              <a:ext uri="{FF2B5EF4-FFF2-40B4-BE49-F238E27FC236}">
                <a16:creationId xmlns:a16="http://schemas.microsoft.com/office/drawing/2014/main" id="{CB0925D5-1FD6-4EC3-9E9C-33E431C76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88" y="4978604"/>
            <a:ext cx="3871622" cy="120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1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1C74-8949-4707-9758-9433E0AFD7A5}"/>
              </a:ext>
            </a:extLst>
          </p:cNvPr>
          <p:cNvSpPr>
            <a:spLocks noGrp="1"/>
          </p:cNvSpPr>
          <p:nvPr>
            <p:ph type="title"/>
          </p:nvPr>
        </p:nvSpPr>
        <p:spPr/>
        <p:txBody>
          <a:bodyPr/>
          <a:lstStyle/>
          <a:p>
            <a:r>
              <a:rPr lang="en-US" dirty="0"/>
              <a:t>Results Comparison</a:t>
            </a:r>
          </a:p>
        </p:txBody>
      </p:sp>
      <p:graphicFrame>
        <p:nvGraphicFramePr>
          <p:cNvPr id="7" name="Table 7">
            <a:extLst>
              <a:ext uri="{FF2B5EF4-FFF2-40B4-BE49-F238E27FC236}">
                <a16:creationId xmlns:a16="http://schemas.microsoft.com/office/drawing/2014/main" id="{0FE0E8FC-B140-4063-AD92-2A5F353B5A47}"/>
              </a:ext>
            </a:extLst>
          </p:cNvPr>
          <p:cNvGraphicFramePr>
            <a:graphicFrameLocks noGrp="1"/>
          </p:cNvGraphicFramePr>
          <p:nvPr>
            <p:ph idx="1"/>
            <p:extLst>
              <p:ext uri="{D42A27DB-BD31-4B8C-83A1-F6EECF244321}">
                <p14:modId xmlns:p14="http://schemas.microsoft.com/office/powerpoint/2010/main" val="726343489"/>
              </p:ext>
            </p:extLst>
          </p:nvPr>
        </p:nvGraphicFramePr>
        <p:xfrm>
          <a:off x="1155700" y="2603500"/>
          <a:ext cx="8761413" cy="2392680"/>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3079673538"/>
                    </a:ext>
                  </a:extLst>
                </a:gridCol>
                <a:gridCol w="2920471">
                  <a:extLst>
                    <a:ext uri="{9D8B030D-6E8A-4147-A177-3AD203B41FA5}">
                      <a16:colId xmlns:a16="http://schemas.microsoft.com/office/drawing/2014/main" val="1587793338"/>
                    </a:ext>
                  </a:extLst>
                </a:gridCol>
                <a:gridCol w="2920471">
                  <a:extLst>
                    <a:ext uri="{9D8B030D-6E8A-4147-A177-3AD203B41FA5}">
                      <a16:colId xmlns:a16="http://schemas.microsoft.com/office/drawing/2014/main" val="3456769972"/>
                    </a:ext>
                  </a:extLst>
                </a:gridCol>
              </a:tblGrid>
              <a:tr h="370840">
                <a:tc>
                  <a:txBody>
                    <a:bodyPr/>
                    <a:lstStyle/>
                    <a:p>
                      <a:endParaRPr lang="en-US" dirty="0"/>
                    </a:p>
                  </a:txBody>
                  <a:tcPr/>
                </a:tc>
                <a:tc>
                  <a:txBody>
                    <a:bodyPr/>
                    <a:lstStyle/>
                    <a:p>
                      <a:r>
                        <a:rPr lang="en-US" dirty="0"/>
                        <a:t>DI Water</a:t>
                      </a:r>
                    </a:p>
                  </a:txBody>
                  <a:tcPr/>
                </a:tc>
                <a:tc>
                  <a:txBody>
                    <a:bodyPr/>
                    <a:lstStyle/>
                    <a:p>
                      <a:r>
                        <a:rPr lang="en-US" dirty="0"/>
                        <a:t>Artificial Seawater</a:t>
                      </a:r>
                    </a:p>
                  </a:txBody>
                  <a:tcPr/>
                </a:tc>
                <a:extLst>
                  <a:ext uri="{0D108BD9-81ED-4DB2-BD59-A6C34878D82A}">
                    <a16:rowId xmlns:a16="http://schemas.microsoft.com/office/drawing/2014/main" val="4151716197"/>
                  </a:ext>
                </a:extLst>
              </a:tr>
              <a:tr h="370840">
                <a:tc>
                  <a:txBody>
                    <a:bodyPr/>
                    <a:lstStyle/>
                    <a:p>
                      <a:r>
                        <a:rPr lang="en-US" dirty="0"/>
                        <a:t>Oxybenzone Added</a:t>
                      </a:r>
                    </a:p>
                  </a:txBody>
                  <a:tcPr/>
                </a:tc>
                <a:tc>
                  <a:txBody>
                    <a:bodyPr/>
                    <a:lstStyle/>
                    <a:p>
                      <a:r>
                        <a:rPr lang="en-US" dirty="0"/>
                        <a:t>60 mg</a:t>
                      </a:r>
                    </a:p>
                  </a:txBody>
                  <a:tcPr/>
                </a:tc>
                <a:tc>
                  <a:txBody>
                    <a:bodyPr/>
                    <a:lstStyle/>
                    <a:p>
                      <a:r>
                        <a:rPr lang="en-US" dirty="0"/>
                        <a:t>60 mg</a:t>
                      </a:r>
                    </a:p>
                  </a:txBody>
                  <a:tcPr/>
                </a:tc>
                <a:extLst>
                  <a:ext uri="{0D108BD9-81ED-4DB2-BD59-A6C34878D82A}">
                    <a16:rowId xmlns:a16="http://schemas.microsoft.com/office/drawing/2014/main" val="3945094114"/>
                  </a:ext>
                </a:extLst>
              </a:tr>
              <a:tr h="370840">
                <a:tc>
                  <a:txBody>
                    <a:bodyPr/>
                    <a:lstStyle/>
                    <a:p>
                      <a:r>
                        <a:rPr lang="en-US" dirty="0"/>
                        <a:t>Equilibrium Concentration</a:t>
                      </a:r>
                    </a:p>
                  </a:txBody>
                  <a:tcPr/>
                </a:tc>
                <a:tc>
                  <a:txBody>
                    <a:bodyPr/>
                    <a:lstStyle/>
                    <a:p>
                      <a:r>
                        <a:rPr lang="en-US" dirty="0"/>
                        <a:t>0.901 ppm</a:t>
                      </a:r>
                    </a:p>
                  </a:txBody>
                  <a:tcPr/>
                </a:tc>
                <a:tc>
                  <a:txBody>
                    <a:bodyPr/>
                    <a:lstStyle/>
                    <a:p>
                      <a:r>
                        <a:rPr lang="en-US" dirty="0"/>
                        <a:t>1.78 ppm</a:t>
                      </a:r>
                    </a:p>
                  </a:txBody>
                  <a:tcPr/>
                </a:tc>
                <a:extLst>
                  <a:ext uri="{0D108BD9-81ED-4DB2-BD59-A6C34878D82A}">
                    <a16:rowId xmlns:a16="http://schemas.microsoft.com/office/drawing/2014/main" val="2737256717"/>
                  </a:ext>
                </a:extLst>
              </a:tr>
              <a:tr h="370840">
                <a:tc>
                  <a:txBody>
                    <a:bodyPr/>
                    <a:lstStyle/>
                    <a:p>
                      <a:r>
                        <a:rPr lang="en-US" dirty="0"/>
                        <a:t>Oxybenzone in Solution</a:t>
                      </a:r>
                    </a:p>
                  </a:txBody>
                  <a:tcPr/>
                </a:tc>
                <a:tc>
                  <a:txBody>
                    <a:bodyPr/>
                    <a:lstStyle/>
                    <a:p>
                      <a:r>
                        <a:rPr lang="en-US" dirty="0"/>
                        <a:t>1.80 mg</a:t>
                      </a:r>
                    </a:p>
                  </a:txBody>
                  <a:tcPr/>
                </a:tc>
                <a:tc>
                  <a:txBody>
                    <a:bodyPr/>
                    <a:lstStyle/>
                    <a:p>
                      <a:r>
                        <a:rPr lang="en-US" dirty="0"/>
                        <a:t>3.56 mg</a:t>
                      </a:r>
                    </a:p>
                  </a:txBody>
                  <a:tcPr/>
                </a:tc>
                <a:extLst>
                  <a:ext uri="{0D108BD9-81ED-4DB2-BD59-A6C34878D82A}">
                    <a16:rowId xmlns:a16="http://schemas.microsoft.com/office/drawing/2014/main" val="2316718846"/>
                  </a:ext>
                </a:extLst>
              </a:tr>
              <a:tr h="370840">
                <a:tc>
                  <a:txBody>
                    <a:bodyPr/>
                    <a:lstStyle/>
                    <a:p>
                      <a:r>
                        <a:rPr lang="en-US" dirty="0"/>
                        <a:t>Percentage of Oxybenzone in Solution</a:t>
                      </a:r>
                    </a:p>
                  </a:txBody>
                  <a:tcPr/>
                </a:tc>
                <a:tc>
                  <a:txBody>
                    <a:bodyPr/>
                    <a:lstStyle/>
                    <a:p>
                      <a:r>
                        <a:rPr lang="en-US" dirty="0"/>
                        <a:t>3.00%</a:t>
                      </a:r>
                    </a:p>
                  </a:txBody>
                  <a:tcPr/>
                </a:tc>
                <a:tc>
                  <a:txBody>
                    <a:bodyPr/>
                    <a:lstStyle/>
                    <a:p>
                      <a:r>
                        <a:rPr lang="en-US" dirty="0"/>
                        <a:t>5.93%</a:t>
                      </a:r>
                    </a:p>
                  </a:txBody>
                  <a:tcPr/>
                </a:tc>
                <a:extLst>
                  <a:ext uri="{0D108BD9-81ED-4DB2-BD59-A6C34878D82A}">
                    <a16:rowId xmlns:a16="http://schemas.microsoft.com/office/drawing/2014/main" val="2159496423"/>
                  </a:ext>
                </a:extLst>
              </a:tr>
            </a:tbl>
          </a:graphicData>
        </a:graphic>
      </p:graphicFrame>
      <p:sp>
        <p:nvSpPr>
          <p:cNvPr id="4" name="Slide Number Placeholder 3">
            <a:extLst>
              <a:ext uri="{FF2B5EF4-FFF2-40B4-BE49-F238E27FC236}">
                <a16:creationId xmlns:a16="http://schemas.microsoft.com/office/drawing/2014/main" id="{6B61342B-D2B5-4BBD-93A8-FCBCDF9E37EF}"/>
              </a:ext>
            </a:extLst>
          </p:cNvPr>
          <p:cNvSpPr>
            <a:spLocks noGrp="1"/>
          </p:cNvSpPr>
          <p:nvPr>
            <p:ph type="sldNum" sz="quarter" idx="12"/>
          </p:nvPr>
        </p:nvSpPr>
        <p:spPr/>
        <p:txBody>
          <a:bodyPr/>
          <a:lstStyle/>
          <a:p>
            <a:fld id="{20F7D930-0B28-4815-9886-8C00BAE07F64}" type="slidenum">
              <a:rPr lang="en-US" smtClean="0"/>
              <a:t>10</a:t>
            </a:fld>
            <a:endParaRPr lang="en-US"/>
          </a:p>
        </p:txBody>
      </p:sp>
      <p:sp>
        <p:nvSpPr>
          <p:cNvPr id="9" name="Content Placeholder 2">
            <a:extLst>
              <a:ext uri="{FF2B5EF4-FFF2-40B4-BE49-F238E27FC236}">
                <a16:creationId xmlns:a16="http://schemas.microsoft.com/office/drawing/2014/main" id="{21E6455A-D069-40EC-9E3F-EAAD0C338113}"/>
              </a:ext>
            </a:extLst>
          </p:cNvPr>
          <p:cNvSpPr txBox="1">
            <a:spLocks/>
          </p:cNvSpPr>
          <p:nvPr/>
        </p:nvSpPr>
        <p:spPr>
          <a:xfrm>
            <a:off x="1154953" y="5143500"/>
            <a:ext cx="8761412" cy="1739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dirty="0"/>
              <a:t>Predicted Solubility, </a:t>
            </a:r>
            <a:r>
              <a:rPr lang="en-US" sz="2800" dirty="0" err="1"/>
              <a:t>EpiSuite</a:t>
            </a:r>
            <a:r>
              <a:rPr lang="en-US" sz="2800" dirty="0"/>
              <a:t>: 68.6 ppm</a:t>
            </a:r>
          </a:p>
          <a:p>
            <a:endParaRPr lang="en-US" dirty="0"/>
          </a:p>
          <a:p>
            <a:endParaRPr lang="en-US" dirty="0"/>
          </a:p>
        </p:txBody>
      </p:sp>
    </p:spTree>
    <p:extLst>
      <p:ext uri="{BB962C8B-B14F-4D97-AF65-F5344CB8AC3E}">
        <p14:creationId xmlns:p14="http://schemas.microsoft.com/office/powerpoint/2010/main" val="60635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59F6-6A42-452A-988F-D1EF81353AA1}"/>
              </a:ext>
            </a:extLst>
          </p:cNvPr>
          <p:cNvSpPr>
            <a:spLocks noGrp="1"/>
          </p:cNvSpPr>
          <p:nvPr>
            <p:ph type="title"/>
          </p:nvPr>
        </p:nvSpPr>
        <p:spPr/>
        <p:txBody>
          <a:bodyPr/>
          <a:lstStyle/>
          <a:p>
            <a:r>
              <a:rPr lang="en-US" dirty="0"/>
              <a:t>Matrix Effects?</a:t>
            </a:r>
          </a:p>
        </p:txBody>
      </p:sp>
      <p:sp>
        <p:nvSpPr>
          <p:cNvPr id="3" name="Content Placeholder 2">
            <a:extLst>
              <a:ext uri="{FF2B5EF4-FFF2-40B4-BE49-F238E27FC236}">
                <a16:creationId xmlns:a16="http://schemas.microsoft.com/office/drawing/2014/main" id="{675BBFBD-0F7B-48FA-859B-501713267B3A}"/>
              </a:ext>
            </a:extLst>
          </p:cNvPr>
          <p:cNvSpPr>
            <a:spLocks noGrp="1"/>
          </p:cNvSpPr>
          <p:nvPr>
            <p:ph idx="1"/>
          </p:nvPr>
        </p:nvSpPr>
        <p:spPr>
          <a:xfrm>
            <a:off x="6582581" y="2701901"/>
            <a:ext cx="4930574" cy="3416300"/>
          </a:xfrm>
        </p:spPr>
        <p:txBody>
          <a:bodyPr>
            <a:normAutofit/>
          </a:bodyPr>
          <a:lstStyle/>
          <a:p>
            <a:r>
              <a:rPr lang="en-US" sz="2400" dirty="0"/>
              <a:t>Ran 5 100 ppm replicates in DI water and artificial seawater</a:t>
            </a:r>
          </a:p>
          <a:p>
            <a:r>
              <a:rPr lang="en-US" sz="2400" dirty="0"/>
              <a:t>Performed a t test</a:t>
            </a:r>
          </a:p>
          <a:p>
            <a:r>
              <a:rPr lang="en-US" sz="2400" dirty="0"/>
              <a:t>P value = 0.341</a:t>
            </a:r>
          </a:p>
          <a:p>
            <a:r>
              <a:rPr lang="en-US" sz="2400" dirty="0"/>
              <a:t>No significant difference</a:t>
            </a:r>
          </a:p>
        </p:txBody>
      </p:sp>
      <p:sp>
        <p:nvSpPr>
          <p:cNvPr id="4" name="Slide Number Placeholder 3">
            <a:extLst>
              <a:ext uri="{FF2B5EF4-FFF2-40B4-BE49-F238E27FC236}">
                <a16:creationId xmlns:a16="http://schemas.microsoft.com/office/drawing/2014/main" id="{D4EA2A5E-A93D-4D9F-9047-7BCF254EA2EE}"/>
              </a:ext>
            </a:extLst>
          </p:cNvPr>
          <p:cNvSpPr>
            <a:spLocks noGrp="1"/>
          </p:cNvSpPr>
          <p:nvPr>
            <p:ph type="sldNum" sz="quarter" idx="12"/>
          </p:nvPr>
        </p:nvSpPr>
        <p:spPr/>
        <p:txBody>
          <a:bodyPr/>
          <a:lstStyle/>
          <a:p>
            <a:fld id="{20F7D930-0B28-4815-9886-8C00BAE07F64}" type="slidenum">
              <a:rPr lang="en-US" smtClean="0"/>
              <a:t>11</a:t>
            </a:fld>
            <a:endParaRPr lang="en-US"/>
          </a:p>
        </p:txBody>
      </p:sp>
      <p:graphicFrame>
        <p:nvGraphicFramePr>
          <p:cNvPr id="5" name="Object 4">
            <a:extLst>
              <a:ext uri="{FF2B5EF4-FFF2-40B4-BE49-F238E27FC236}">
                <a16:creationId xmlns:a16="http://schemas.microsoft.com/office/drawing/2014/main" id="{11487D73-711D-4D29-AC72-89661D032AB5}"/>
              </a:ext>
            </a:extLst>
          </p:cNvPr>
          <p:cNvGraphicFramePr>
            <a:graphicFrameLocks noChangeAspect="1"/>
          </p:cNvGraphicFramePr>
          <p:nvPr>
            <p:extLst>
              <p:ext uri="{D42A27DB-BD31-4B8C-83A1-F6EECF244321}">
                <p14:modId xmlns:p14="http://schemas.microsoft.com/office/powerpoint/2010/main" val="1271902077"/>
              </p:ext>
            </p:extLst>
          </p:nvPr>
        </p:nvGraphicFramePr>
        <p:xfrm>
          <a:off x="969181" y="2430438"/>
          <a:ext cx="5613400" cy="3959225"/>
        </p:xfrm>
        <a:graphic>
          <a:graphicData uri="http://schemas.openxmlformats.org/presentationml/2006/ole">
            <mc:AlternateContent xmlns:mc="http://schemas.openxmlformats.org/markup-compatibility/2006">
              <mc:Choice xmlns:v="urn:schemas-microsoft-com:vml" Requires="v">
                <p:oleObj spid="_x0000_s3081" name="SPW 12.0 Graph" r:id="rId3" imgW="5612884" imgH="3959386" progId="SigmaPlotGraphicObject.11">
                  <p:embed/>
                </p:oleObj>
              </mc:Choice>
              <mc:Fallback>
                <p:oleObj name="SPW 12.0 Graph" r:id="rId3" imgW="5612884" imgH="3959386" progId="SigmaPlotGraphicObject.11">
                  <p:embed/>
                  <p:pic>
                    <p:nvPicPr>
                      <p:cNvPr id="5" name="Object 4"/>
                      <p:cNvPicPr/>
                      <p:nvPr/>
                    </p:nvPicPr>
                    <p:blipFill>
                      <a:blip r:embed="rId4"/>
                      <a:stretch>
                        <a:fillRect/>
                      </a:stretch>
                    </p:blipFill>
                    <p:spPr>
                      <a:xfrm>
                        <a:off x="969181" y="2430438"/>
                        <a:ext cx="5613400" cy="3959225"/>
                      </a:xfrm>
                      <a:prstGeom prst="rect">
                        <a:avLst/>
                      </a:prstGeom>
                    </p:spPr>
                  </p:pic>
                </p:oleObj>
              </mc:Fallback>
            </mc:AlternateContent>
          </a:graphicData>
        </a:graphic>
      </p:graphicFrame>
    </p:spTree>
    <p:extLst>
      <p:ext uri="{BB962C8B-B14F-4D97-AF65-F5344CB8AC3E}">
        <p14:creationId xmlns:p14="http://schemas.microsoft.com/office/powerpoint/2010/main" val="60102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093C-9ADE-4DAE-96BB-E9A42E3796C2}"/>
              </a:ext>
            </a:extLst>
          </p:cNvPr>
          <p:cNvSpPr>
            <a:spLocks noGrp="1"/>
          </p:cNvSpPr>
          <p:nvPr>
            <p:ph type="title"/>
          </p:nvPr>
        </p:nvSpPr>
        <p:spPr/>
        <p:txBody>
          <a:bodyPr/>
          <a:lstStyle/>
          <a:p>
            <a:r>
              <a:rPr lang="en-US" dirty="0"/>
              <a:t>Environmental Levels</a:t>
            </a:r>
          </a:p>
        </p:txBody>
      </p:sp>
      <p:pic>
        <p:nvPicPr>
          <p:cNvPr id="6" name="Content Placeholder 5" descr="A close up of a map&#10;&#10;Description automatically generated">
            <a:extLst>
              <a:ext uri="{FF2B5EF4-FFF2-40B4-BE49-F238E27FC236}">
                <a16:creationId xmlns:a16="http://schemas.microsoft.com/office/drawing/2014/main" id="{A69843AF-4118-4434-A86A-827C1DEC6A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809" t="12923" r="29580" b="8157"/>
          <a:stretch/>
        </p:blipFill>
        <p:spPr>
          <a:xfrm>
            <a:off x="7043180" y="2342367"/>
            <a:ext cx="4147559" cy="4219904"/>
          </a:xfrm>
        </p:spPr>
      </p:pic>
      <p:sp>
        <p:nvSpPr>
          <p:cNvPr id="4" name="Slide Number Placeholder 3">
            <a:extLst>
              <a:ext uri="{FF2B5EF4-FFF2-40B4-BE49-F238E27FC236}">
                <a16:creationId xmlns:a16="http://schemas.microsoft.com/office/drawing/2014/main" id="{3D217AF4-916A-410B-B0E9-7C154B1A9A93}"/>
              </a:ext>
            </a:extLst>
          </p:cNvPr>
          <p:cNvSpPr>
            <a:spLocks noGrp="1"/>
          </p:cNvSpPr>
          <p:nvPr>
            <p:ph type="sldNum" sz="quarter" idx="12"/>
          </p:nvPr>
        </p:nvSpPr>
        <p:spPr/>
        <p:txBody>
          <a:bodyPr/>
          <a:lstStyle/>
          <a:p>
            <a:fld id="{20F7D930-0B28-4815-9886-8C00BAE07F64}" type="slidenum">
              <a:rPr lang="en-US" smtClean="0"/>
              <a:t>12</a:t>
            </a:fld>
            <a:endParaRPr lang="en-US"/>
          </a:p>
        </p:txBody>
      </p:sp>
      <p:sp>
        <p:nvSpPr>
          <p:cNvPr id="7" name="Star: 5 Points 6">
            <a:extLst>
              <a:ext uri="{FF2B5EF4-FFF2-40B4-BE49-F238E27FC236}">
                <a16:creationId xmlns:a16="http://schemas.microsoft.com/office/drawing/2014/main" id="{9D8212D5-636B-474E-9836-072FA5A8891C}"/>
              </a:ext>
            </a:extLst>
          </p:cNvPr>
          <p:cNvSpPr/>
          <p:nvPr/>
        </p:nvSpPr>
        <p:spPr>
          <a:xfrm>
            <a:off x="10953527" y="5639660"/>
            <a:ext cx="138531" cy="16283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AAAF94A-3BAD-4D48-AB75-6F2F9F00C6F8}"/>
              </a:ext>
            </a:extLst>
          </p:cNvPr>
          <p:cNvSpPr txBox="1">
            <a:spLocks/>
          </p:cNvSpPr>
          <p:nvPr/>
        </p:nvSpPr>
        <p:spPr>
          <a:xfrm>
            <a:off x="841803" y="2342366"/>
            <a:ext cx="5888227" cy="42199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Environmental samples from Biscayne Bay analyzed by LCMS method</a:t>
            </a:r>
          </a:p>
          <a:p>
            <a:r>
              <a:rPr lang="en-US" sz="2400" dirty="0"/>
              <a:t>Oxybenzone detected up to 31 ppt in Biscayne National Park, and up to 53 ppt in northern Biscayne Bay</a:t>
            </a:r>
          </a:p>
          <a:p>
            <a:r>
              <a:rPr lang="en-US" sz="2400" dirty="0"/>
              <a:t>Much lower than concentrations achieved from SPDR experiments</a:t>
            </a:r>
          </a:p>
          <a:p>
            <a:endParaRPr lang="en-US" sz="2400" dirty="0"/>
          </a:p>
        </p:txBody>
      </p:sp>
      <p:pic>
        <p:nvPicPr>
          <p:cNvPr id="11" name="Picture 10" descr="A picture containing photo, sitting, table, computer&#10;&#10;Description automatically generated">
            <a:extLst>
              <a:ext uri="{FF2B5EF4-FFF2-40B4-BE49-F238E27FC236}">
                <a16:creationId xmlns:a16="http://schemas.microsoft.com/office/drawing/2014/main" id="{47DA7A65-CFC3-475E-81A8-026414A65E25}"/>
              </a:ext>
            </a:extLst>
          </p:cNvPr>
          <p:cNvPicPr>
            <a:picLocks noChangeAspect="1"/>
          </p:cNvPicPr>
          <p:nvPr/>
        </p:nvPicPr>
        <p:blipFill rotWithShape="1">
          <a:blip r:embed="rId3">
            <a:extLst>
              <a:ext uri="{28A0092B-C50C-407E-A947-70E740481C1C}">
                <a14:useLocalDpi xmlns:a14="http://schemas.microsoft.com/office/drawing/2010/main" val="0"/>
              </a:ext>
            </a:extLst>
          </a:blip>
          <a:srcRect l="39452" t="9477" r="36918" b="6646"/>
          <a:stretch/>
        </p:blipFill>
        <p:spPr>
          <a:xfrm>
            <a:off x="7043180" y="3394663"/>
            <a:ext cx="1587253" cy="3167606"/>
          </a:xfrm>
          <a:prstGeom prst="rect">
            <a:avLst/>
          </a:prstGeom>
        </p:spPr>
      </p:pic>
      <p:sp>
        <p:nvSpPr>
          <p:cNvPr id="12" name="Star: 5 Points 11">
            <a:extLst>
              <a:ext uri="{FF2B5EF4-FFF2-40B4-BE49-F238E27FC236}">
                <a16:creationId xmlns:a16="http://schemas.microsoft.com/office/drawing/2014/main" id="{127E930B-7714-473C-B066-FE51295CA227}"/>
              </a:ext>
            </a:extLst>
          </p:cNvPr>
          <p:cNvSpPr/>
          <p:nvPr/>
        </p:nvSpPr>
        <p:spPr>
          <a:xfrm>
            <a:off x="8192212" y="3527972"/>
            <a:ext cx="138531" cy="16283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371674FE-7ABB-4EEB-AFE5-449E23FB16EF}"/>
              </a:ext>
            </a:extLst>
          </p:cNvPr>
          <p:cNvSpPr/>
          <p:nvPr/>
        </p:nvSpPr>
        <p:spPr>
          <a:xfrm>
            <a:off x="8125476" y="5159681"/>
            <a:ext cx="102991" cy="943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3E1546C4-67D0-4B17-88DD-A384D721783B}"/>
              </a:ext>
            </a:extLst>
          </p:cNvPr>
          <p:cNvSpPr/>
          <p:nvPr/>
        </p:nvSpPr>
        <p:spPr>
          <a:xfrm>
            <a:off x="8066360" y="5411141"/>
            <a:ext cx="102991" cy="943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2E8AA62B-622C-499D-9E0B-0D3D21819997}"/>
              </a:ext>
            </a:extLst>
          </p:cNvPr>
          <p:cNvSpPr/>
          <p:nvPr/>
        </p:nvSpPr>
        <p:spPr>
          <a:xfrm>
            <a:off x="7914811" y="5721080"/>
            <a:ext cx="102991" cy="943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Star: 5 Points 15">
            <a:extLst>
              <a:ext uri="{FF2B5EF4-FFF2-40B4-BE49-F238E27FC236}">
                <a16:creationId xmlns:a16="http://schemas.microsoft.com/office/drawing/2014/main" id="{A0558754-D457-45F5-9339-335C673E5CF1}"/>
              </a:ext>
            </a:extLst>
          </p:cNvPr>
          <p:cNvSpPr/>
          <p:nvPr/>
        </p:nvSpPr>
        <p:spPr>
          <a:xfrm>
            <a:off x="7835392" y="5884332"/>
            <a:ext cx="102991" cy="943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Star: 5 Points 16">
            <a:extLst>
              <a:ext uri="{FF2B5EF4-FFF2-40B4-BE49-F238E27FC236}">
                <a16:creationId xmlns:a16="http://schemas.microsoft.com/office/drawing/2014/main" id="{FC739B8D-E4FF-4C57-AAB3-414356EAE38D}"/>
              </a:ext>
            </a:extLst>
          </p:cNvPr>
          <p:cNvSpPr/>
          <p:nvPr/>
        </p:nvSpPr>
        <p:spPr>
          <a:xfrm>
            <a:off x="8117855" y="5915726"/>
            <a:ext cx="102991" cy="9431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20059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DC67-0D68-4DCE-828E-6591A6D9EF13}"/>
              </a:ext>
            </a:extLst>
          </p:cNvPr>
          <p:cNvSpPr>
            <a:spLocks noGrp="1"/>
          </p:cNvSpPr>
          <p:nvPr>
            <p:ph type="title"/>
          </p:nvPr>
        </p:nvSpPr>
        <p:spPr/>
        <p:txBody>
          <a:bodyPr/>
          <a:lstStyle/>
          <a:p>
            <a:r>
              <a:rPr lang="en-US" dirty="0"/>
              <a:t>Conclusions/summary</a:t>
            </a:r>
          </a:p>
        </p:txBody>
      </p:sp>
      <p:sp>
        <p:nvSpPr>
          <p:cNvPr id="3" name="Content Placeholder 2">
            <a:extLst>
              <a:ext uri="{FF2B5EF4-FFF2-40B4-BE49-F238E27FC236}">
                <a16:creationId xmlns:a16="http://schemas.microsoft.com/office/drawing/2014/main" id="{AA59BAD7-874D-4B50-9B09-1A9CD5A6F8EC}"/>
              </a:ext>
            </a:extLst>
          </p:cNvPr>
          <p:cNvSpPr>
            <a:spLocks noGrp="1"/>
          </p:cNvSpPr>
          <p:nvPr>
            <p:ph idx="1"/>
          </p:nvPr>
        </p:nvSpPr>
        <p:spPr/>
        <p:txBody>
          <a:bodyPr>
            <a:normAutofit/>
          </a:bodyPr>
          <a:lstStyle/>
          <a:p>
            <a:r>
              <a:rPr lang="en-US" sz="2000" dirty="0"/>
              <a:t>A truly dissolved solution of oxybenzone was created by use of SPDRs</a:t>
            </a:r>
          </a:p>
          <a:p>
            <a:r>
              <a:rPr lang="en-US" sz="2000" dirty="0"/>
              <a:t>The concentration over time of oxybenzone in solution was accurately modeled</a:t>
            </a:r>
          </a:p>
          <a:p>
            <a:r>
              <a:rPr lang="en-US" sz="2000" dirty="0"/>
              <a:t>Equilibrium between sunscreen formulation and aqueous solution was reached in 9.8 </a:t>
            </a:r>
            <a:r>
              <a:rPr lang="en-US" sz="2000" dirty="0" err="1"/>
              <a:t>hr</a:t>
            </a:r>
            <a:r>
              <a:rPr lang="en-US" sz="2000" dirty="0"/>
              <a:t> for DI water and 3.4 </a:t>
            </a:r>
            <a:r>
              <a:rPr lang="en-US" sz="2000" dirty="0" err="1"/>
              <a:t>hr</a:t>
            </a:r>
            <a:r>
              <a:rPr lang="en-US" sz="2000" dirty="0"/>
              <a:t> for artificial seawater</a:t>
            </a:r>
          </a:p>
          <a:p>
            <a:r>
              <a:rPr lang="en-US" sz="2000" dirty="0"/>
              <a:t>Concentrations at equilibrium were 0.901 ppm in DI water and 1.78 ppm in artificial seawater</a:t>
            </a:r>
          </a:p>
        </p:txBody>
      </p:sp>
      <p:sp>
        <p:nvSpPr>
          <p:cNvPr id="4" name="Slide Number Placeholder 3">
            <a:extLst>
              <a:ext uri="{FF2B5EF4-FFF2-40B4-BE49-F238E27FC236}">
                <a16:creationId xmlns:a16="http://schemas.microsoft.com/office/drawing/2014/main" id="{8CAE69C6-1274-44A4-B000-F1F12C096D2F}"/>
              </a:ext>
            </a:extLst>
          </p:cNvPr>
          <p:cNvSpPr>
            <a:spLocks noGrp="1"/>
          </p:cNvSpPr>
          <p:nvPr>
            <p:ph type="sldNum" sz="quarter" idx="12"/>
          </p:nvPr>
        </p:nvSpPr>
        <p:spPr/>
        <p:txBody>
          <a:bodyPr/>
          <a:lstStyle/>
          <a:p>
            <a:fld id="{20F7D930-0B28-4815-9886-8C00BAE07F64}" type="slidenum">
              <a:rPr lang="en-US" smtClean="0"/>
              <a:t>13</a:t>
            </a:fld>
            <a:endParaRPr lang="en-US"/>
          </a:p>
        </p:txBody>
      </p:sp>
    </p:spTree>
    <p:extLst>
      <p:ext uri="{BB962C8B-B14F-4D97-AF65-F5344CB8AC3E}">
        <p14:creationId xmlns:p14="http://schemas.microsoft.com/office/powerpoint/2010/main" val="321692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778-3774-417A-8084-8718DC7B83BF}"/>
              </a:ext>
            </a:extLst>
          </p:cNvPr>
          <p:cNvSpPr>
            <a:spLocks noGrp="1"/>
          </p:cNvSpPr>
          <p:nvPr>
            <p:ph type="title"/>
          </p:nvPr>
        </p:nvSpPr>
        <p:spPr/>
        <p:txBody>
          <a:bodyPr/>
          <a:lstStyle/>
          <a:p>
            <a:r>
              <a:rPr lang="en-US" dirty="0"/>
              <a:t>Lingering Questions/Future Work</a:t>
            </a:r>
          </a:p>
        </p:txBody>
      </p:sp>
      <p:sp>
        <p:nvSpPr>
          <p:cNvPr id="3" name="Content Placeholder 2">
            <a:extLst>
              <a:ext uri="{FF2B5EF4-FFF2-40B4-BE49-F238E27FC236}">
                <a16:creationId xmlns:a16="http://schemas.microsoft.com/office/drawing/2014/main" id="{0C47293D-7603-45D8-9EE6-38EBA2BE5F40}"/>
              </a:ext>
            </a:extLst>
          </p:cNvPr>
          <p:cNvSpPr>
            <a:spLocks noGrp="1"/>
          </p:cNvSpPr>
          <p:nvPr>
            <p:ph idx="1"/>
          </p:nvPr>
        </p:nvSpPr>
        <p:spPr/>
        <p:txBody>
          <a:bodyPr>
            <a:normAutofit/>
          </a:bodyPr>
          <a:lstStyle/>
          <a:p>
            <a:r>
              <a:rPr lang="en-US" sz="2400" dirty="0"/>
              <a:t>Why is equilibrium concentration of oxybenzone higher in ASW than DI water?</a:t>
            </a:r>
          </a:p>
          <a:p>
            <a:pPr lvl="1"/>
            <a:r>
              <a:rPr lang="en-US" sz="2000" dirty="0"/>
              <a:t>Property of the PDMS?</a:t>
            </a:r>
          </a:p>
          <a:p>
            <a:pPr lvl="1"/>
            <a:r>
              <a:rPr lang="en-US" sz="2000" dirty="0"/>
              <a:t>Interactions with inactive ingredients?</a:t>
            </a:r>
          </a:p>
          <a:p>
            <a:r>
              <a:rPr lang="en-US" sz="2400" dirty="0"/>
              <a:t>Create models for all common sunscreen ingredients</a:t>
            </a:r>
          </a:p>
        </p:txBody>
      </p:sp>
      <p:sp>
        <p:nvSpPr>
          <p:cNvPr id="4" name="Slide Number Placeholder 3">
            <a:extLst>
              <a:ext uri="{FF2B5EF4-FFF2-40B4-BE49-F238E27FC236}">
                <a16:creationId xmlns:a16="http://schemas.microsoft.com/office/drawing/2014/main" id="{F2CFE4FF-8FED-4F7B-AFC6-2B2F9CFC5F0A}"/>
              </a:ext>
            </a:extLst>
          </p:cNvPr>
          <p:cNvSpPr>
            <a:spLocks noGrp="1"/>
          </p:cNvSpPr>
          <p:nvPr>
            <p:ph type="sldNum" sz="quarter" idx="12"/>
          </p:nvPr>
        </p:nvSpPr>
        <p:spPr/>
        <p:txBody>
          <a:bodyPr/>
          <a:lstStyle/>
          <a:p>
            <a:fld id="{20F7D930-0B28-4815-9886-8C00BAE07F64}" type="slidenum">
              <a:rPr lang="en-US" smtClean="0"/>
              <a:t>14</a:t>
            </a:fld>
            <a:endParaRPr lang="en-US"/>
          </a:p>
        </p:txBody>
      </p:sp>
    </p:spTree>
    <p:extLst>
      <p:ext uri="{BB962C8B-B14F-4D97-AF65-F5344CB8AC3E}">
        <p14:creationId xmlns:p14="http://schemas.microsoft.com/office/powerpoint/2010/main" val="376380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Acknowledgements</a:t>
            </a:r>
            <a:endParaRPr dirty="0"/>
          </a:p>
        </p:txBody>
      </p:sp>
      <p:sp>
        <p:nvSpPr>
          <p:cNvPr id="434" name="Shape 434"/>
          <p:cNvSpPr txBox="1">
            <a:spLocks noGrp="1"/>
          </p:cNvSpPr>
          <p:nvPr>
            <p:ph type="body" idx="1"/>
          </p:nvPr>
        </p:nvSpPr>
        <p:spPr>
          <a:xfrm>
            <a:off x="0" y="6005901"/>
            <a:ext cx="8220400" cy="810400"/>
          </a:xfrm>
          <a:prstGeom prst="rect">
            <a:avLst/>
          </a:prstGeom>
        </p:spPr>
        <p:txBody>
          <a:bodyPr spcFirstLastPara="1" vert="horz" wrap="square" lIns="121900" tIns="121900" rIns="121900" bIns="121900" rtlCol="0" anchor="t" anchorCtr="0">
            <a:noAutofit/>
          </a:bodyPr>
          <a:lstStyle/>
          <a:p>
            <a:pPr marL="0" indent="0" algn="just">
              <a:lnSpc>
                <a:spcPct val="100000"/>
              </a:lnSpc>
              <a:buClr>
                <a:srgbClr val="000000"/>
              </a:buClr>
              <a:buNone/>
            </a:pPr>
            <a:r>
              <a:rPr lang="en" sz="1067" i="1" dirty="0">
                <a:solidFill>
                  <a:srgbClr val="000000"/>
                </a:solidFill>
                <a:latin typeface="Calibri"/>
                <a:ea typeface="Calibri"/>
                <a:cs typeface="Calibri"/>
                <a:sym typeface="Calibri"/>
              </a:rPr>
              <a:t>This material is based upon work supported by the National Science Foundation under Grant No. HRD-1547798. This NSF Grant was awarded to Florida International University as part of the Centers of Research Excellence in Science and Technology (CREST) Program. Any opinions, findings, and conclusions or recommendations expressed in this material are those of the author(s) and do not necessarily reflect the views of the National Science Foundation.</a:t>
            </a:r>
            <a:endParaRPr sz="1067" dirty="0">
              <a:solidFill>
                <a:srgbClr val="000000"/>
              </a:solidFill>
              <a:latin typeface="Arial"/>
              <a:ea typeface="Arial"/>
              <a:cs typeface="Arial"/>
              <a:sym typeface="Arial"/>
            </a:endParaRPr>
          </a:p>
        </p:txBody>
      </p:sp>
      <p:sp>
        <p:nvSpPr>
          <p:cNvPr id="441" name="Shape 441"/>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a:t>
            </a:fld>
            <a:endParaRPr/>
          </a:p>
        </p:txBody>
      </p:sp>
      <p:pic>
        <p:nvPicPr>
          <p:cNvPr id="435" name="Shape 435"/>
          <p:cNvPicPr preferRelativeResize="0"/>
          <p:nvPr/>
        </p:nvPicPr>
        <p:blipFill rotWithShape="1">
          <a:blip r:embed="rId3">
            <a:alphaModFix/>
          </a:blip>
          <a:srcRect/>
          <a:stretch/>
        </p:blipFill>
        <p:spPr>
          <a:xfrm>
            <a:off x="9849331" y="197309"/>
            <a:ext cx="1837987" cy="1777577"/>
          </a:xfrm>
          <a:prstGeom prst="rect">
            <a:avLst/>
          </a:prstGeom>
          <a:noFill/>
          <a:ln>
            <a:noFill/>
          </a:ln>
        </p:spPr>
      </p:pic>
      <p:sp>
        <p:nvSpPr>
          <p:cNvPr id="436" name="Shape 436"/>
          <p:cNvSpPr txBox="1"/>
          <p:nvPr/>
        </p:nvSpPr>
        <p:spPr>
          <a:xfrm>
            <a:off x="563533" y="2002182"/>
            <a:ext cx="4436800" cy="742400"/>
          </a:xfrm>
          <a:prstGeom prst="rect">
            <a:avLst/>
          </a:prstGeom>
          <a:noFill/>
          <a:ln>
            <a:noFill/>
          </a:ln>
        </p:spPr>
        <p:txBody>
          <a:bodyPr spcFirstLastPara="1" wrap="square" lIns="121900" tIns="121900" rIns="121900" bIns="121900" anchor="t" anchorCtr="0">
            <a:noAutofit/>
          </a:bodyPr>
          <a:lstStyle/>
          <a:p>
            <a:r>
              <a:rPr lang="en" sz="3200" dirty="0"/>
              <a:t>Research Advisor:</a:t>
            </a:r>
            <a:endParaRPr sz="3200" dirty="0"/>
          </a:p>
          <a:p>
            <a:r>
              <a:rPr lang="en" sz="3200" dirty="0"/>
              <a:t>	Dr. Piero Gardinali</a:t>
            </a:r>
            <a:endParaRPr sz="3200" dirty="0"/>
          </a:p>
        </p:txBody>
      </p:sp>
      <p:sp>
        <p:nvSpPr>
          <p:cNvPr id="438" name="Shape 438"/>
          <p:cNvSpPr txBox="1"/>
          <p:nvPr/>
        </p:nvSpPr>
        <p:spPr>
          <a:xfrm>
            <a:off x="563533" y="3165331"/>
            <a:ext cx="5796324" cy="2977050"/>
          </a:xfrm>
          <a:prstGeom prst="rect">
            <a:avLst/>
          </a:prstGeom>
          <a:noFill/>
          <a:ln>
            <a:noFill/>
          </a:ln>
        </p:spPr>
        <p:txBody>
          <a:bodyPr spcFirstLastPara="1" wrap="square" lIns="121900" tIns="121900" rIns="121900" bIns="121900" anchor="t" anchorCtr="0">
            <a:noAutofit/>
          </a:bodyPr>
          <a:lstStyle/>
          <a:p>
            <a:r>
              <a:rPr lang="en" sz="2800" dirty="0"/>
              <a:t>Group members:</a:t>
            </a:r>
            <a:endParaRPr sz="2800" dirty="0"/>
          </a:p>
          <a:p>
            <a:r>
              <a:rPr lang="en" sz="2800" dirty="0"/>
              <a:t>	Dr. </a:t>
            </a:r>
            <a:r>
              <a:rPr lang="en-US" sz="2800" dirty="0"/>
              <a:t>Natalia</a:t>
            </a:r>
            <a:r>
              <a:rPr lang="en" sz="2800" dirty="0"/>
              <a:t> Quiente</a:t>
            </a:r>
            <a:endParaRPr sz="2800" dirty="0"/>
          </a:p>
          <a:p>
            <a:r>
              <a:rPr lang="en-US" sz="2800" dirty="0"/>
              <a:t>	Autumn Henderson</a:t>
            </a:r>
            <a:r>
              <a:rPr lang="en" sz="2800" dirty="0"/>
              <a:t>	</a:t>
            </a:r>
          </a:p>
          <a:p>
            <a:r>
              <a:rPr lang="en" sz="2800" dirty="0"/>
              <a:t>	Brian Ng</a:t>
            </a:r>
          </a:p>
          <a:p>
            <a:r>
              <a:rPr lang="en" sz="2800" dirty="0"/>
              <a:t>	Kassidy Troxell</a:t>
            </a:r>
          </a:p>
          <a:p>
            <a:r>
              <a:rPr lang="en" sz="2800" dirty="0"/>
              <a:t>	Kyle Meerbott</a:t>
            </a:r>
            <a:endParaRPr sz="2800" dirty="0"/>
          </a:p>
          <a:p>
            <a:r>
              <a:rPr lang="en" sz="2800" dirty="0"/>
              <a:t>	</a:t>
            </a:r>
            <a:endParaRPr sz="2800" dirty="0"/>
          </a:p>
        </p:txBody>
      </p:sp>
      <p:pic>
        <p:nvPicPr>
          <p:cNvPr id="439" name="Shape 439" descr="http://www2.fiu.edu/~gardinal/earl.jpg"/>
          <p:cNvPicPr preferRelativeResize="0"/>
          <p:nvPr/>
        </p:nvPicPr>
        <p:blipFill rotWithShape="1">
          <a:blip r:embed="rId4">
            <a:alphaModFix/>
          </a:blip>
          <a:srcRect/>
          <a:stretch/>
        </p:blipFill>
        <p:spPr>
          <a:xfrm>
            <a:off x="6968345" y="2346086"/>
            <a:ext cx="4808055" cy="2000636"/>
          </a:xfrm>
          <a:prstGeom prst="rect">
            <a:avLst/>
          </a:prstGeom>
          <a:noFill/>
          <a:ln>
            <a:noFill/>
          </a:ln>
        </p:spPr>
      </p:pic>
      <p:pic>
        <p:nvPicPr>
          <p:cNvPr id="7170" name="Picture 2">
            <a:extLst>
              <a:ext uri="{FF2B5EF4-FFF2-40B4-BE49-F238E27FC236}">
                <a16:creationId xmlns:a16="http://schemas.microsoft.com/office/drawing/2014/main" id="{0BA26A3D-3079-48AB-B0CF-85E8736C8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390" y="4383933"/>
            <a:ext cx="4467367" cy="1389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950A-FC38-4BE8-BB99-D7E6C8C89B87}"/>
              </a:ext>
            </a:extLst>
          </p:cNvPr>
          <p:cNvSpPr>
            <a:spLocks noGrp="1"/>
          </p:cNvSpPr>
          <p:nvPr>
            <p:ph type="title"/>
          </p:nvPr>
        </p:nvSpPr>
        <p:spPr/>
        <p:txBody>
          <a:bodyPr/>
          <a:lstStyle/>
          <a:p>
            <a:r>
              <a:rPr lang="en-US" dirty="0"/>
              <a:t>Why We’re Here</a:t>
            </a:r>
          </a:p>
        </p:txBody>
      </p:sp>
      <p:sp>
        <p:nvSpPr>
          <p:cNvPr id="3" name="Content Placeholder 2">
            <a:extLst>
              <a:ext uri="{FF2B5EF4-FFF2-40B4-BE49-F238E27FC236}">
                <a16:creationId xmlns:a16="http://schemas.microsoft.com/office/drawing/2014/main" id="{2BEE83EA-FA78-4748-9C09-A84AD34B8499}"/>
              </a:ext>
            </a:extLst>
          </p:cNvPr>
          <p:cNvSpPr>
            <a:spLocks noGrp="1"/>
          </p:cNvSpPr>
          <p:nvPr>
            <p:ph idx="1"/>
          </p:nvPr>
        </p:nvSpPr>
        <p:spPr/>
        <p:txBody>
          <a:bodyPr>
            <a:normAutofit/>
          </a:bodyPr>
          <a:lstStyle/>
          <a:p>
            <a:r>
              <a:rPr lang="en-US" sz="2400" dirty="0"/>
              <a:t>UV filters, especially oxybenzone, have been linked to adverse effects in coral</a:t>
            </a:r>
          </a:p>
          <a:p>
            <a:r>
              <a:rPr lang="en-US" sz="2400" dirty="0"/>
              <a:t>Many jurisdictions have considered or passed bans on certain sunscreen formulations</a:t>
            </a:r>
          </a:p>
          <a:p>
            <a:r>
              <a:rPr lang="en-US" sz="2400" dirty="0"/>
              <a:t>However, much is still unknown</a:t>
            </a:r>
          </a:p>
        </p:txBody>
      </p:sp>
      <p:sp>
        <p:nvSpPr>
          <p:cNvPr id="4" name="Slide Number Placeholder 3">
            <a:extLst>
              <a:ext uri="{FF2B5EF4-FFF2-40B4-BE49-F238E27FC236}">
                <a16:creationId xmlns:a16="http://schemas.microsoft.com/office/drawing/2014/main" id="{9A1C67CE-589D-4EC7-846C-E7205F7AC665}"/>
              </a:ext>
            </a:extLst>
          </p:cNvPr>
          <p:cNvSpPr>
            <a:spLocks noGrp="1"/>
          </p:cNvSpPr>
          <p:nvPr>
            <p:ph type="sldNum" sz="quarter" idx="12"/>
          </p:nvPr>
        </p:nvSpPr>
        <p:spPr/>
        <p:txBody>
          <a:bodyPr/>
          <a:lstStyle/>
          <a:p>
            <a:fld id="{20F7D930-0B28-4815-9886-8C00BAE07F64}" type="slidenum">
              <a:rPr lang="en-US" smtClean="0"/>
              <a:t>2</a:t>
            </a:fld>
            <a:endParaRPr lang="en-US"/>
          </a:p>
        </p:txBody>
      </p:sp>
    </p:spTree>
    <p:extLst>
      <p:ext uri="{BB962C8B-B14F-4D97-AF65-F5344CB8AC3E}">
        <p14:creationId xmlns:p14="http://schemas.microsoft.com/office/powerpoint/2010/main" val="387342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14C0-34EE-4DCB-BE39-1DFBC553DE80}"/>
              </a:ext>
            </a:extLst>
          </p:cNvPr>
          <p:cNvSpPr>
            <a:spLocks noGrp="1"/>
          </p:cNvSpPr>
          <p:nvPr>
            <p:ph type="title"/>
          </p:nvPr>
        </p:nvSpPr>
        <p:spPr/>
        <p:txBody>
          <a:bodyPr/>
          <a:lstStyle/>
          <a:p>
            <a:r>
              <a:rPr lang="en-US" dirty="0"/>
              <a:t>My Question</a:t>
            </a:r>
          </a:p>
        </p:txBody>
      </p:sp>
      <p:sp>
        <p:nvSpPr>
          <p:cNvPr id="3" name="Content Placeholder 2">
            <a:extLst>
              <a:ext uri="{FF2B5EF4-FFF2-40B4-BE49-F238E27FC236}">
                <a16:creationId xmlns:a16="http://schemas.microsoft.com/office/drawing/2014/main" id="{2C0DE0BA-38B3-4216-B87F-2E48F8E1BB04}"/>
              </a:ext>
            </a:extLst>
          </p:cNvPr>
          <p:cNvSpPr>
            <a:spLocks noGrp="1"/>
          </p:cNvSpPr>
          <p:nvPr>
            <p:ph idx="1"/>
          </p:nvPr>
        </p:nvSpPr>
        <p:spPr>
          <a:xfrm>
            <a:off x="1154955" y="2603500"/>
            <a:ext cx="8761412" cy="706964"/>
          </a:xfrm>
        </p:spPr>
        <p:txBody>
          <a:bodyPr>
            <a:noAutofit/>
          </a:bodyPr>
          <a:lstStyle/>
          <a:p>
            <a:r>
              <a:rPr lang="en-US" sz="2400" dirty="0"/>
              <a:t>How does oxybenzone actually behave in the water column?</a:t>
            </a:r>
          </a:p>
        </p:txBody>
      </p:sp>
      <p:pic>
        <p:nvPicPr>
          <p:cNvPr id="4" name="Picture 3">
            <a:extLst>
              <a:ext uri="{FF2B5EF4-FFF2-40B4-BE49-F238E27FC236}">
                <a16:creationId xmlns:a16="http://schemas.microsoft.com/office/drawing/2014/main" id="{05848C38-A65E-4941-B742-D145145E9241}"/>
              </a:ext>
            </a:extLst>
          </p:cNvPr>
          <p:cNvPicPr>
            <a:picLocks noChangeAspect="1"/>
          </p:cNvPicPr>
          <p:nvPr/>
        </p:nvPicPr>
        <p:blipFill>
          <a:blip r:embed="rId2"/>
          <a:stretch>
            <a:fillRect/>
          </a:stretch>
        </p:blipFill>
        <p:spPr>
          <a:xfrm>
            <a:off x="4492668" y="3007292"/>
            <a:ext cx="3206663" cy="1756656"/>
          </a:xfrm>
          <a:prstGeom prst="rect">
            <a:avLst/>
          </a:prstGeom>
        </p:spPr>
      </p:pic>
      <p:sp>
        <p:nvSpPr>
          <p:cNvPr id="5" name="Slide Number Placeholder 4">
            <a:extLst>
              <a:ext uri="{FF2B5EF4-FFF2-40B4-BE49-F238E27FC236}">
                <a16:creationId xmlns:a16="http://schemas.microsoft.com/office/drawing/2014/main" id="{5BD6BA68-4294-464C-88E4-C2104D2D40CD}"/>
              </a:ext>
            </a:extLst>
          </p:cNvPr>
          <p:cNvSpPr>
            <a:spLocks noGrp="1"/>
          </p:cNvSpPr>
          <p:nvPr>
            <p:ph type="sldNum" sz="quarter" idx="12"/>
          </p:nvPr>
        </p:nvSpPr>
        <p:spPr/>
        <p:txBody>
          <a:bodyPr/>
          <a:lstStyle/>
          <a:p>
            <a:fld id="{20F7D930-0B28-4815-9886-8C00BAE07F64}" type="slidenum">
              <a:rPr lang="en-US" smtClean="0"/>
              <a:t>3</a:t>
            </a:fld>
            <a:endParaRPr lang="en-US"/>
          </a:p>
        </p:txBody>
      </p:sp>
      <p:sp>
        <p:nvSpPr>
          <p:cNvPr id="6" name="TextBox 5">
            <a:extLst>
              <a:ext uri="{FF2B5EF4-FFF2-40B4-BE49-F238E27FC236}">
                <a16:creationId xmlns:a16="http://schemas.microsoft.com/office/drawing/2014/main" id="{BE4112B2-D7FF-4973-A6EB-89C6AC5EB7EF}"/>
              </a:ext>
            </a:extLst>
          </p:cNvPr>
          <p:cNvSpPr txBox="1"/>
          <p:nvPr/>
        </p:nvSpPr>
        <p:spPr>
          <a:xfrm>
            <a:off x="4672207" y="4763948"/>
            <a:ext cx="2847584" cy="369332"/>
          </a:xfrm>
          <a:prstGeom prst="rect">
            <a:avLst/>
          </a:prstGeom>
          <a:noFill/>
        </p:spPr>
        <p:txBody>
          <a:bodyPr wrap="square" rtlCol="0">
            <a:spAutoFit/>
          </a:bodyPr>
          <a:lstStyle/>
          <a:p>
            <a:r>
              <a:rPr lang="en-US" dirty="0"/>
              <a:t>Log K</a:t>
            </a:r>
            <a:r>
              <a:rPr lang="en-US" baseline="-25000" dirty="0"/>
              <a:t>ow</a:t>
            </a:r>
            <a:r>
              <a:rPr lang="en-US" dirty="0"/>
              <a:t> = 3.79 (</a:t>
            </a:r>
            <a:r>
              <a:rPr lang="en-US" dirty="0" err="1"/>
              <a:t>EpiSuite</a:t>
            </a:r>
            <a:r>
              <a:rPr lang="en-US" dirty="0"/>
              <a:t>)</a:t>
            </a:r>
          </a:p>
        </p:txBody>
      </p:sp>
      <p:sp>
        <p:nvSpPr>
          <p:cNvPr id="7" name="Content Placeholder 2">
            <a:extLst>
              <a:ext uri="{FF2B5EF4-FFF2-40B4-BE49-F238E27FC236}">
                <a16:creationId xmlns:a16="http://schemas.microsoft.com/office/drawing/2014/main" id="{71B5F0D5-6B0B-4B04-8D59-6CC6F9959292}"/>
              </a:ext>
            </a:extLst>
          </p:cNvPr>
          <p:cNvSpPr txBox="1">
            <a:spLocks/>
          </p:cNvSpPr>
          <p:nvPr/>
        </p:nvSpPr>
        <p:spPr>
          <a:xfrm>
            <a:off x="1154953" y="5320834"/>
            <a:ext cx="8761412" cy="7069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Two interfaces to worry about- oil/water and water/air</a:t>
            </a:r>
          </a:p>
        </p:txBody>
      </p:sp>
    </p:spTree>
    <p:extLst>
      <p:ext uri="{BB962C8B-B14F-4D97-AF65-F5344CB8AC3E}">
        <p14:creationId xmlns:p14="http://schemas.microsoft.com/office/powerpoint/2010/main" val="11852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2C93-003B-4EDD-B934-1A0E88F0C557}"/>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1B663085-4420-48EC-98A9-FD03BA7684A3}"/>
              </a:ext>
            </a:extLst>
          </p:cNvPr>
          <p:cNvSpPr>
            <a:spLocks noGrp="1"/>
          </p:cNvSpPr>
          <p:nvPr>
            <p:ph idx="1"/>
          </p:nvPr>
        </p:nvSpPr>
        <p:spPr/>
        <p:txBody>
          <a:bodyPr>
            <a:normAutofit/>
          </a:bodyPr>
          <a:lstStyle/>
          <a:p>
            <a:r>
              <a:rPr lang="en-US" sz="2400" dirty="0"/>
              <a:t>To determine the concentration of oxybenzone in aqueous solution in equilibrium with a commercial sunscreen formulation</a:t>
            </a:r>
          </a:p>
          <a:p>
            <a:r>
              <a:rPr lang="en-US" sz="2400" dirty="0"/>
              <a:t>To determine the time it takes to reach that equilibrium</a:t>
            </a:r>
          </a:p>
          <a:p>
            <a:r>
              <a:rPr lang="en-US" sz="2400" dirty="0"/>
              <a:t>Are these values effected by salinity?</a:t>
            </a:r>
          </a:p>
          <a:p>
            <a:r>
              <a:rPr lang="en-US" sz="2400" dirty="0"/>
              <a:t>To create a truly dissolved solution of UV filters in water</a:t>
            </a:r>
          </a:p>
        </p:txBody>
      </p:sp>
      <p:sp>
        <p:nvSpPr>
          <p:cNvPr id="4" name="Slide Number Placeholder 3">
            <a:extLst>
              <a:ext uri="{FF2B5EF4-FFF2-40B4-BE49-F238E27FC236}">
                <a16:creationId xmlns:a16="http://schemas.microsoft.com/office/drawing/2014/main" id="{CED1F076-D89A-4582-B80C-4EC7B3F613C1}"/>
              </a:ext>
            </a:extLst>
          </p:cNvPr>
          <p:cNvSpPr>
            <a:spLocks noGrp="1"/>
          </p:cNvSpPr>
          <p:nvPr>
            <p:ph type="sldNum" sz="quarter" idx="12"/>
          </p:nvPr>
        </p:nvSpPr>
        <p:spPr/>
        <p:txBody>
          <a:bodyPr/>
          <a:lstStyle/>
          <a:p>
            <a:fld id="{20F7D930-0B28-4815-9886-8C00BAE07F64}" type="slidenum">
              <a:rPr lang="en-US" smtClean="0"/>
              <a:t>4</a:t>
            </a:fld>
            <a:endParaRPr lang="en-US"/>
          </a:p>
        </p:txBody>
      </p:sp>
    </p:spTree>
    <p:extLst>
      <p:ext uri="{BB962C8B-B14F-4D97-AF65-F5344CB8AC3E}">
        <p14:creationId xmlns:p14="http://schemas.microsoft.com/office/powerpoint/2010/main" val="227802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F680-03F8-4CDC-9117-66A86A5EFFB2}"/>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992CF714-55A3-44F4-9502-52E9D529A040}"/>
              </a:ext>
            </a:extLst>
          </p:cNvPr>
          <p:cNvSpPr>
            <a:spLocks noGrp="1"/>
          </p:cNvSpPr>
          <p:nvPr>
            <p:ph idx="1"/>
          </p:nvPr>
        </p:nvSpPr>
        <p:spPr>
          <a:xfrm>
            <a:off x="1154955" y="2603500"/>
            <a:ext cx="5771938" cy="3416300"/>
          </a:xfrm>
        </p:spPr>
        <p:txBody>
          <a:bodyPr>
            <a:normAutofit/>
          </a:bodyPr>
          <a:lstStyle/>
          <a:p>
            <a:r>
              <a:rPr lang="en-US" sz="2000" dirty="0"/>
              <a:t>Silicone Passive Diffusion Releasers (SPDRs)</a:t>
            </a:r>
          </a:p>
          <a:p>
            <a:r>
              <a:rPr lang="en-US" sz="2000" dirty="0"/>
              <a:t>Permeable PDMS membranes</a:t>
            </a:r>
          </a:p>
          <a:p>
            <a:r>
              <a:rPr lang="en-US" sz="2000" dirty="0"/>
              <a:t>1 gram of sunscreen in three SPDRs added to a jar with 2 liters of either DI Water or artificial seawater</a:t>
            </a:r>
          </a:p>
          <a:p>
            <a:r>
              <a:rPr lang="en-US" sz="2000" dirty="0"/>
              <a:t>Stirred at 60 rpm (without forming a vortex)</a:t>
            </a:r>
          </a:p>
          <a:p>
            <a:r>
              <a:rPr lang="en-US" sz="2000" dirty="0"/>
              <a:t>Samples analyzed by LC-MS</a:t>
            </a:r>
          </a:p>
        </p:txBody>
      </p:sp>
      <p:sp>
        <p:nvSpPr>
          <p:cNvPr id="4" name="Slide Number Placeholder 3">
            <a:extLst>
              <a:ext uri="{FF2B5EF4-FFF2-40B4-BE49-F238E27FC236}">
                <a16:creationId xmlns:a16="http://schemas.microsoft.com/office/drawing/2014/main" id="{C2118EF6-5C35-4B8A-97E2-A25D8909383B}"/>
              </a:ext>
            </a:extLst>
          </p:cNvPr>
          <p:cNvSpPr>
            <a:spLocks noGrp="1"/>
          </p:cNvSpPr>
          <p:nvPr>
            <p:ph type="sldNum" sz="quarter" idx="12"/>
          </p:nvPr>
        </p:nvSpPr>
        <p:spPr/>
        <p:txBody>
          <a:bodyPr/>
          <a:lstStyle/>
          <a:p>
            <a:fld id="{20F7D930-0B28-4815-9886-8C00BAE07F64}" type="slidenum">
              <a:rPr lang="en-US" smtClean="0"/>
              <a:t>5</a:t>
            </a:fld>
            <a:endParaRPr lang="en-US"/>
          </a:p>
        </p:txBody>
      </p:sp>
      <p:pic>
        <p:nvPicPr>
          <p:cNvPr id="5" name="Picture 4">
            <a:extLst>
              <a:ext uri="{FF2B5EF4-FFF2-40B4-BE49-F238E27FC236}">
                <a16:creationId xmlns:a16="http://schemas.microsoft.com/office/drawing/2014/main" id="{E08CDBB3-8AB2-4E6D-917A-E999D99DC4E1}"/>
              </a:ext>
            </a:extLst>
          </p:cNvPr>
          <p:cNvPicPr>
            <a:picLocks noChangeAspect="1"/>
          </p:cNvPicPr>
          <p:nvPr/>
        </p:nvPicPr>
        <p:blipFill>
          <a:blip r:embed="rId2"/>
          <a:stretch>
            <a:fillRect/>
          </a:stretch>
        </p:blipFill>
        <p:spPr>
          <a:xfrm>
            <a:off x="7515617" y="5506224"/>
            <a:ext cx="4212414" cy="1027151"/>
          </a:xfrm>
          <a:prstGeom prst="rect">
            <a:avLst/>
          </a:prstGeom>
        </p:spPr>
      </p:pic>
      <p:pic>
        <p:nvPicPr>
          <p:cNvPr id="6" name="Picture 5">
            <a:extLst>
              <a:ext uri="{FF2B5EF4-FFF2-40B4-BE49-F238E27FC236}">
                <a16:creationId xmlns:a16="http://schemas.microsoft.com/office/drawing/2014/main" id="{BD47658F-4016-4DA0-8DDA-7AC17DFBA401}"/>
              </a:ext>
            </a:extLst>
          </p:cNvPr>
          <p:cNvPicPr>
            <a:picLocks noChangeAspect="1"/>
          </p:cNvPicPr>
          <p:nvPr/>
        </p:nvPicPr>
        <p:blipFill>
          <a:blip r:embed="rId3"/>
          <a:stretch>
            <a:fillRect/>
          </a:stretch>
        </p:blipFill>
        <p:spPr>
          <a:xfrm>
            <a:off x="8526983" y="2467626"/>
            <a:ext cx="2189681" cy="2925787"/>
          </a:xfrm>
          <a:prstGeom prst="rect">
            <a:avLst/>
          </a:prstGeom>
        </p:spPr>
      </p:pic>
    </p:spTree>
    <p:extLst>
      <p:ext uri="{BB962C8B-B14F-4D97-AF65-F5344CB8AC3E}">
        <p14:creationId xmlns:p14="http://schemas.microsoft.com/office/powerpoint/2010/main" val="16537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124C-E955-4EEB-934A-FBC67DA15496}"/>
              </a:ext>
            </a:extLst>
          </p:cNvPr>
          <p:cNvSpPr>
            <a:spLocks noGrp="1"/>
          </p:cNvSpPr>
          <p:nvPr>
            <p:ph type="title"/>
          </p:nvPr>
        </p:nvSpPr>
        <p:spPr/>
        <p:txBody>
          <a:bodyPr/>
          <a:lstStyle/>
          <a:p>
            <a:r>
              <a:rPr lang="en-US" dirty="0"/>
              <a:t>LCMS</a:t>
            </a:r>
          </a:p>
        </p:txBody>
      </p:sp>
      <p:sp>
        <p:nvSpPr>
          <p:cNvPr id="3" name="Content Placeholder 2">
            <a:extLst>
              <a:ext uri="{FF2B5EF4-FFF2-40B4-BE49-F238E27FC236}">
                <a16:creationId xmlns:a16="http://schemas.microsoft.com/office/drawing/2014/main" id="{0D0DF705-C928-40E3-A13D-9B3CAE57565A}"/>
              </a:ext>
            </a:extLst>
          </p:cNvPr>
          <p:cNvSpPr>
            <a:spLocks noGrp="1"/>
          </p:cNvSpPr>
          <p:nvPr>
            <p:ph idx="1"/>
          </p:nvPr>
        </p:nvSpPr>
        <p:spPr>
          <a:xfrm>
            <a:off x="1154955" y="2603500"/>
            <a:ext cx="4941045" cy="3416300"/>
          </a:xfrm>
        </p:spPr>
        <p:txBody>
          <a:bodyPr/>
          <a:lstStyle/>
          <a:p>
            <a:r>
              <a:rPr lang="en-US" dirty="0"/>
              <a:t>Thermo Q-</a:t>
            </a:r>
            <a:r>
              <a:rPr lang="en-US" dirty="0" err="1"/>
              <a:t>Exactive</a:t>
            </a:r>
            <a:r>
              <a:rPr lang="en-US" dirty="0"/>
              <a:t> Orbitrap</a:t>
            </a:r>
          </a:p>
          <a:p>
            <a:r>
              <a:rPr lang="en-US" dirty="0"/>
              <a:t>10 </a:t>
            </a:r>
            <a:r>
              <a:rPr lang="en-US" dirty="0" err="1">
                <a:cs typeface="Times New Roman" panose="02020603050405020304" pitchFamily="18" charset="0"/>
              </a:rPr>
              <a:t>μL</a:t>
            </a:r>
            <a:r>
              <a:rPr lang="en-US" dirty="0">
                <a:cs typeface="Times New Roman" panose="02020603050405020304" pitchFamily="18" charset="0"/>
              </a:rPr>
              <a:t> injection volume</a:t>
            </a:r>
            <a:endParaRPr lang="en-US" dirty="0"/>
          </a:p>
          <a:p>
            <a:r>
              <a:rPr lang="en-US" dirty="0"/>
              <a:t>Heated electrospray ionization (HESI) source</a:t>
            </a:r>
          </a:p>
          <a:p>
            <a:r>
              <a:rPr lang="en-US" dirty="0"/>
              <a:t>Positive Mode</a:t>
            </a:r>
          </a:p>
          <a:p>
            <a:r>
              <a:rPr lang="en-US" dirty="0"/>
              <a:t>Parallel Reaction Monitoring (PRM) method</a:t>
            </a:r>
          </a:p>
        </p:txBody>
      </p:sp>
      <p:sp>
        <p:nvSpPr>
          <p:cNvPr id="4" name="Slide Number Placeholder 3">
            <a:extLst>
              <a:ext uri="{FF2B5EF4-FFF2-40B4-BE49-F238E27FC236}">
                <a16:creationId xmlns:a16="http://schemas.microsoft.com/office/drawing/2014/main" id="{69616B99-7AA0-43AC-A45A-0F4766E7B0DA}"/>
              </a:ext>
            </a:extLst>
          </p:cNvPr>
          <p:cNvSpPr>
            <a:spLocks noGrp="1"/>
          </p:cNvSpPr>
          <p:nvPr>
            <p:ph type="sldNum" sz="quarter" idx="12"/>
          </p:nvPr>
        </p:nvSpPr>
        <p:spPr/>
        <p:txBody>
          <a:bodyPr/>
          <a:lstStyle/>
          <a:p>
            <a:fld id="{20F7D930-0B28-4815-9886-8C00BAE07F64}" type="slidenum">
              <a:rPr lang="en-US" smtClean="0"/>
              <a:t>6</a:t>
            </a:fld>
            <a:endParaRPr lang="en-US"/>
          </a:p>
        </p:txBody>
      </p:sp>
      <p:pic>
        <p:nvPicPr>
          <p:cNvPr id="5" name="Content Placeholder 5">
            <a:extLst>
              <a:ext uri="{FF2B5EF4-FFF2-40B4-BE49-F238E27FC236}">
                <a16:creationId xmlns:a16="http://schemas.microsoft.com/office/drawing/2014/main" id="{F2818C32-0BE1-4671-8AD5-569CEC505AB5}"/>
              </a:ext>
            </a:extLst>
          </p:cNvPr>
          <p:cNvPicPr>
            <a:picLocks noChangeAspect="1"/>
          </p:cNvPicPr>
          <p:nvPr/>
        </p:nvPicPr>
        <p:blipFill>
          <a:blip r:embed="rId2"/>
          <a:stretch>
            <a:fillRect/>
          </a:stretch>
        </p:blipFill>
        <p:spPr>
          <a:xfrm>
            <a:off x="6839375" y="2603500"/>
            <a:ext cx="4351364" cy="3475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52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9773-02E5-44F0-BFD1-5D73B7EEE192}"/>
              </a:ext>
            </a:extLst>
          </p:cNvPr>
          <p:cNvSpPr>
            <a:spLocks noGrp="1"/>
          </p:cNvSpPr>
          <p:nvPr>
            <p:ph type="title"/>
          </p:nvPr>
        </p:nvSpPr>
        <p:spPr/>
        <p:txBody>
          <a:bodyPr/>
          <a:lstStyle/>
          <a:p>
            <a:r>
              <a:rPr lang="en-US" dirty="0"/>
              <a:t>Modeling</a:t>
            </a:r>
          </a:p>
        </p:txBody>
      </p:sp>
      <p:sp>
        <p:nvSpPr>
          <p:cNvPr id="3" name="Content Placeholder 2">
            <a:extLst>
              <a:ext uri="{FF2B5EF4-FFF2-40B4-BE49-F238E27FC236}">
                <a16:creationId xmlns:a16="http://schemas.microsoft.com/office/drawing/2014/main" id="{0E4036A0-7256-4D7E-8DA5-4DDD94A28B3C}"/>
              </a:ext>
            </a:extLst>
          </p:cNvPr>
          <p:cNvSpPr>
            <a:spLocks noGrp="1"/>
          </p:cNvSpPr>
          <p:nvPr>
            <p:ph idx="1"/>
          </p:nvPr>
        </p:nvSpPr>
        <p:spPr/>
        <p:txBody>
          <a:bodyPr>
            <a:normAutofit/>
          </a:bodyPr>
          <a:lstStyle/>
          <a:p>
            <a:r>
              <a:rPr lang="en-US" sz="2400" dirty="0"/>
              <a:t>PAHs were previously found to behave according to the equations</a:t>
            </a:r>
          </a:p>
          <a:p>
            <a:pPr marL="0" indent="0" algn="ctr">
              <a:buNone/>
            </a:pPr>
            <a:r>
              <a:rPr lang="de-DE" sz="2400" dirty="0"/>
              <a:t>C</a:t>
            </a:r>
            <a:r>
              <a:rPr lang="de-DE" sz="2400" baseline="-25000" dirty="0"/>
              <a:t>t</a:t>
            </a:r>
            <a:r>
              <a:rPr lang="de-DE" sz="2400" dirty="0"/>
              <a:t> = C</a:t>
            </a:r>
            <a:r>
              <a:rPr lang="de-DE" sz="2400" baseline="-25000" dirty="0"/>
              <a:t>eq</a:t>
            </a:r>
            <a:r>
              <a:rPr lang="de-DE" sz="2400" dirty="0"/>
              <a:t> x (1 - e</a:t>
            </a:r>
            <a:r>
              <a:rPr lang="de-DE" sz="2400" baseline="30000" dirty="0"/>
              <a:t>-</a:t>
            </a:r>
            <a:r>
              <a:rPr lang="de-DE" sz="2400" baseline="30000" dirty="0" err="1"/>
              <a:t>kt</a:t>
            </a:r>
            <a:r>
              <a:rPr lang="de-DE" sz="2400" dirty="0"/>
              <a:t>)</a:t>
            </a:r>
          </a:p>
          <a:p>
            <a:pPr marL="0" indent="0" algn="ctr">
              <a:buNone/>
            </a:pPr>
            <a:r>
              <a:rPr lang="en-US" sz="2400" dirty="0"/>
              <a:t>t</a:t>
            </a:r>
            <a:r>
              <a:rPr lang="en-US" sz="2400" baseline="-25000" dirty="0"/>
              <a:t>eq</a:t>
            </a:r>
            <a:r>
              <a:rPr lang="en-US" sz="2400" dirty="0"/>
              <a:t> = 3/k</a:t>
            </a:r>
          </a:p>
          <a:p>
            <a:r>
              <a:rPr lang="de-DE" sz="2400" dirty="0"/>
              <a:t>C</a:t>
            </a:r>
            <a:r>
              <a:rPr lang="de-DE" sz="2400" baseline="-25000" dirty="0"/>
              <a:t>eq </a:t>
            </a:r>
            <a:r>
              <a:rPr lang="en-US" sz="2400" dirty="0"/>
              <a:t>= equilibrium concentration</a:t>
            </a:r>
          </a:p>
          <a:p>
            <a:r>
              <a:rPr lang="en-US" sz="2400" dirty="0"/>
              <a:t>t</a:t>
            </a:r>
            <a:r>
              <a:rPr lang="en-US" sz="2400" baseline="-25000" dirty="0"/>
              <a:t>eq </a:t>
            </a:r>
            <a:r>
              <a:rPr lang="en-US" sz="2400" dirty="0"/>
              <a:t>= time until equilibrium</a:t>
            </a:r>
          </a:p>
        </p:txBody>
      </p:sp>
      <p:sp>
        <p:nvSpPr>
          <p:cNvPr id="4" name="Slide Number Placeholder 3">
            <a:extLst>
              <a:ext uri="{FF2B5EF4-FFF2-40B4-BE49-F238E27FC236}">
                <a16:creationId xmlns:a16="http://schemas.microsoft.com/office/drawing/2014/main" id="{D367F161-4C80-4B37-B9E0-455963F3D750}"/>
              </a:ext>
            </a:extLst>
          </p:cNvPr>
          <p:cNvSpPr>
            <a:spLocks noGrp="1"/>
          </p:cNvSpPr>
          <p:nvPr>
            <p:ph type="sldNum" sz="quarter" idx="12"/>
          </p:nvPr>
        </p:nvSpPr>
        <p:spPr/>
        <p:txBody>
          <a:bodyPr/>
          <a:lstStyle/>
          <a:p>
            <a:fld id="{20F7D930-0B28-4815-9886-8C00BAE07F64}" type="slidenum">
              <a:rPr lang="en-US" smtClean="0"/>
              <a:t>7</a:t>
            </a:fld>
            <a:endParaRPr lang="en-US"/>
          </a:p>
        </p:txBody>
      </p:sp>
      <p:sp>
        <p:nvSpPr>
          <p:cNvPr id="5" name="TextBox 4">
            <a:extLst>
              <a:ext uri="{FF2B5EF4-FFF2-40B4-BE49-F238E27FC236}">
                <a16:creationId xmlns:a16="http://schemas.microsoft.com/office/drawing/2014/main" id="{225958FE-189C-420F-969C-00D7A3DEDDFE}"/>
              </a:ext>
            </a:extLst>
          </p:cNvPr>
          <p:cNvSpPr txBox="1"/>
          <p:nvPr/>
        </p:nvSpPr>
        <p:spPr>
          <a:xfrm>
            <a:off x="1002081" y="6334301"/>
            <a:ext cx="9670093" cy="215444"/>
          </a:xfrm>
          <a:prstGeom prst="rect">
            <a:avLst/>
          </a:prstGeom>
          <a:noFill/>
        </p:spPr>
        <p:txBody>
          <a:bodyPr wrap="square" rtlCol="0">
            <a:spAutoFit/>
          </a:bodyPr>
          <a:lstStyle/>
          <a:p>
            <a:r>
              <a:rPr lang="en-US" sz="800" dirty="0"/>
              <a:t>Loreta Alvarez-Fraga, Cesar E. Ramirez, Natalia </a:t>
            </a:r>
            <a:r>
              <a:rPr lang="en-US" sz="800" dirty="0" err="1"/>
              <a:t>Quinete</a:t>
            </a:r>
            <a:r>
              <a:rPr lang="en-US" sz="800" dirty="0"/>
              <a:t>, Sudha Rani </a:t>
            </a:r>
            <a:r>
              <a:rPr lang="en-US" sz="800" dirty="0" err="1"/>
              <a:t>Batchu</a:t>
            </a:r>
            <a:r>
              <a:rPr lang="en-US" sz="800" dirty="0"/>
              <a:t>, </a:t>
            </a:r>
            <a:r>
              <a:rPr lang="en-US" sz="800" dirty="0" err="1"/>
              <a:t>Kathia</a:t>
            </a:r>
            <a:r>
              <a:rPr lang="en-US" sz="800" dirty="0"/>
              <a:t> Sandoval and Piero R. </a:t>
            </a:r>
            <a:r>
              <a:rPr lang="en-US" sz="800" dirty="0" err="1"/>
              <a:t>Gardinai</a:t>
            </a:r>
            <a:r>
              <a:rPr lang="en-US" sz="800" dirty="0"/>
              <a:t> Unpublished Data</a:t>
            </a:r>
          </a:p>
        </p:txBody>
      </p:sp>
    </p:spTree>
    <p:extLst>
      <p:ext uri="{BB962C8B-B14F-4D97-AF65-F5344CB8AC3E}">
        <p14:creationId xmlns:p14="http://schemas.microsoft.com/office/powerpoint/2010/main" val="199304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5BA3-681A-4930-BFB1-DC3BFF1BE855}"/>
              </a:ext>
            </a:extLst>
          </p:cNvPr>
          <p:cNvSpPr>
            <a:spLocks noGrp="1"/>
          </p:cNvSpPr>
          <p:nvPr>
            <p:ph type="title"/>
          </p:nvPr>
        </p:nvSpPr>
        <p:spPr/>
        <p:txBody>
          <a:bodyPr/>
          <a:lstStyle/>
          <a:p>
            <a:r>
              <a:rPr lang="en-US" dirty="0"/>
              <a:t>Results: Deionized Water</a:t>
            </a:r>
          </a:p>
        </p:txBody>
      </p:sp>
      <p:sp>
        <p:nvSpPr>
          <p:cNvPr id="3" name="Content Placeholder 2">
            <a:extLst>
              <a:ext uri="{FF2B5EF4-FFF2-40B4-BE49-F238E27FC236}">
                <a16:creationId xmlns:a16="http://schemas.microsoft.com/office/drawing/2014/main" id="{6016345B-9193-41E5-829E-FD4838547A94}"/>
              </a:ext>
            </a:extLst>
          </p:cNvPr>
          <p:cNvSpPr>
            <a:spLocks noGrp="1"/>
          </p:cNvSpPr>
          <p:nvPr>
            <p:ph idx="1"/>
          </p:nvPr>
        </p:nvSpPr>
        <p:spPr>
          <a:xfrm>
            <a:off x="6133550" y="2592888"/>
            <a:ext cx="5791228" cy="3745282"/>
          </a:xfrm>
        </p:spPr>
        <p:txBody>
          <a:bodyPr>
            <a:normAutofit/>
          </a:bodyPr>
          <a:lstStyle/>
          <a:p>
            <a:r>
              <a:rPr lang="en-US" sz="2400" dirty="0"/>
              <a:t>C</a:t>
            </a:r>
            <a:r>
              <a:rPr lang="en-US" sz="2400" baseline="-25000" dirty="0"/>
              <a:t>t</a:t>
            </a:r>
            <a:r>
              <a:rPr lang="en-US" sz="2400" dirty="0"/>
              <a:t>=0.901(1-e</a:t>
            </a:r>
            <a:r>
              <a:rPr lang="en-US" sz="2400" baseline="30000" dirty="0"/>
              <a:t>-0.320t</a:t>
            </a:r>
            <a:r>
              <a:rPr lang="en-US" sz="2400" dirty="0"/>
              <a:t>)</a:t>
            </a:r>
            <a:endParaRPr lang="de-DE" sz="2400" dirty="0"/>
          </a:p>
          <a:p>
            <a:r>
              <a:rPr lang="de-DE" sz="2400" dirty="0"/>
              <a:t>C</a:t>
            </a:r>
            <a:r>
              <a:rPr lang="de-DE" sz="2400" baseline="-25000" dirty="0"/>
              <a:t>eq </a:t>
            </a:r>
            <a:r>
              <a:rPr lang="en-US" sz="2400" dirty="0"/>
              <a:t>= 0.901 ppm</a:t>
            </a:r>
          </a:p>
          <a:p>
            <a:r>
              <a:rPr lang="en-US" sz="2400" dirty="0"/>
              <a:t>t</a:t>
            </a:r>
            <a:r>
              <a:rPr lang="en-US" sz="2400" baseline="-25000" dirty="0"/>
              <a:t>eq </a:t>
            </a:r>
            <a:r>
              <a:rPr lang="en-US" sz="2400" dirty="0"/>
              <a:t>= 9.8 </a:t>
            </a:r>
            <a:r>
              <a:rPr lang="en-US" sz="2400" dirty="0" err="1"/>
              <a:t>hr</a:t>
            </a:r>
            <a:endParaRPr lang="en-US" sz="2400" dirty="0"/>
          </a:p>
          <a:p>
            <a:endParaRPr lang="en-US" sz="2400" dirty="0"/>
          </a:p>
        </p:txBody>
      </p:sp>
      <p:sp>
        <p:nvSpPr>
          <p:cNvPr id="4" name="Slide Number Placeholder 3">
            <a:extLst>
              <a:ext uri="{FF2B5EF4-FFF2-40B4-BE49-F238E27FC236}">
                <a16:creationId xmlns:a16="http://schemas.microsoft.com/office/drawing/2014/main" id="{332585ED-17D3-49AC-8A20-3387C18B6569}"/>
              </a:ext>
            </a:extLst>
          </p:cNvPr>
          <p:cNvSpPr>
            <a:spLocks noGrp="1"/>
          </p:cNvSpPr>
          <p:nvPr>
            <p:ph type="sldNum" sz="quarter" idx="12"/>
          </p:nvPr>
        </p:nvSpPr>
        <p:spPr/>
        <p:txBody>
          <a:bodyPr/>
          <a:lstStyle/>
          <a:p>
            <a:fld id="{20F7D930-0B28-4815-9886-8C00BAE07F64}" type="slidenum">
              <a:rPr lang="en-US" smtClean="0"/>
              <a:t>8</a:t>
            </a:fld>
            <a:endParaRPr lang="en-US"/>
          </a:p>
        </p:txBody>
      </p:sp>
      <p:graphicFrame>
        <p:nvGraphicFramePr>
          <p:cNvPr id="5" name="Object 4">
            <a:extLst>
              <a:ext uri="{FF2B5EF4-FFF2-40B4-BE49-F238E27FC236}">
                <a16:creationId xmlns:a16="http://schemas.microsoft.com/office/drawing/2014/main" id="{0B539528-323A-4CC7-A18A-728670FB32E3}"/>
              </a:ext>
            </a:extLst>
          </p:cNvPr>
          <p:cNvGraphicFramePr>
            <a:graphicFrameLocks noChangeAspect="1"/>
          </p:cNvGraphicFramePr>
          <p:nvPr>
            <p:extLst>
              <p:ext uri="{D42A27DB-BD31-4B8C-83A1-F6EECF244321}">
                <p14:modId xmlns:p14="http://schemas.microsoft.com/office/powerpoint/2010/main" val="595247988"/>
              </p:ext>
            </p:extLst>
          </p:nvPr>
        </p:nvGraphicFramePr>
        <p:xfrm>
          <a:off x="851869" y="2362900"/>
          <a:ext cx="5244131" cy="3975270"/>
        </p:xfrm>
        <a:graphic>
          <a:graphicData uri="http://schemas.openxmlformats.org/presentationml/2006/ole">
            <mc:AlternateContent xmlns:mc="http://schemas.openxmlformats.org/markup-compatibility/2006">
              <mc:Choice xmlns:v="urn:schemas-microsoft-com:vml" Requires="v">
                <p:oleObj spid="_x0000_s1031" name="SPW 12.0 Graph" r:id="rId3" imgW="5576489" imgH="4227520" progId="SigmaPlotGraphicObject.11">
                  <p:embed/>
                </p:oleObj>
              </mc:Choice>
              <mc:Fallback>
                <p:oleObj name="SPW 12.0 Graph" r:id="rId3" imgW="5576489" imgH="4227520" progId="SigmaPlotGraphicObject.11">
                  <p:embed/>
                  <p:pic>
                    <p:nvPicPr>
                      <p:cNvPr id="4" name="Object 3"/>
                      <p:cNvPicPr/>
                      <p:nvPr/>
                    </p:nvPicPr>
                    <p:blipFill>
                      <a:blip r:embed="rId4"/>
                      <a:stretch>
                        <a:fillRect/>
                      </a:stretch>
                    </p:blipFill>
                    <p:spPr>
                      <a:xfrm>
                        <a:off x="851869" y="2362900"/>
                        <a:ext cx="5244131" cy="3975270"/>
                      </a:xfrm>
                      <a:prstGeom prst="rect">
                        <a:avLst/>
                      </a:prstGeom>
                    </p:spPr>
                  </p:pic>
                </p:oleObj>
              </mc:Fallback>
            </mc:AlternateContent>
          </a:graphicData>
        </a:graphic>
      </p:graphicFrame>
    </p:spTree>
    <p:extLst>
      <p:ext uri="{BB962C8B-B14F-4D97-AF65-F5344CB8AC3E}">
        <p14:creationId xmlns:p14="http://schemas.microsoft.com/office/powerpoint/2010/main" val="257038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5BA3-681A-4930-BFB1-DC3BFF1BE855}"/>
              </a:ext>
            </a:extLst>
          </p:cNvPr>
          <p:cNvSpPr>
            <a:spLocks noGrp="1"/>
          </p:cNvSpPr>
          <p:nvPr>
            <p:ph type="title"/>
          </p:nvPr>
        </p:nvSpPr>
        <p:spPr/>
        <p:txBody>
          <a:bodyPr/>
          <a:lstStyle/>
          <a:p>
            <a:r>
              <a:rPr lang="en-US" dirty="0"/>
              <a:t>Results: Artificial Seawater</a:t>
            </a:r>
          </a:p>
        </p:txBody>
      </p:sp>
      <p:sp>
        <p:nvSpPr>
          <p:cNvPr id="3" name="Content Placeholder 2">
            <a:extLst>
              <a:ext uri="{FF2B5EF4-FFF2-40B4-BE49-F238E27FC236}">
                <a16:creationId xmlns:a16="http://schemas.microsoft.com/office/drawing/2014/main" id="{6016345B-9193-41E5-829E-FD4838547A94}"/>
              </a:ext>
            </a:extLst>
          </p:cNvPr>
          <p:cNvSpPr>
            <a:spLocks noGrp="1"/>
          </p:cNvSpPr>
          <p:nvPr>
            <p:ph idx="1"/>
          </p:nvPr>
        </p:nvSpPr>
        <p:spPr>
          <a:xfrm>
            <a:off x="6133550" y="2592888"/>
            <a:ext cx="5791228" cy="3745282"/>
          </a:xfrm>
        </p:spPr>
        <p:txBody>
          <a:bodyPr>
            <a:normAutofit/>
          </a:bodyPr>
          <a:lstStyle/>
          <a:p>
            <a:r>
              <a:rPr lang="en-US" sz="2400" dirty="0"/>
              <a:t>C</a:t>
            </a:r>
            <a:r>
              <a:rPr lang="en-US" sz="2400" baseline="-25000" dirty="0"/>
              <a:t>t</a:t>
            </a:r>
            <a:r>
              <a:rPr lang="en-US" sz="2400" dirty="0"/>
              <a:t>=1.78(1-e</a:t>
            </a:r>
            <a:r>
              <a:rPr lang="en-US" sz="2400" baseline="30000" dirty="0"/>
              <a:t>-0.876t</a:t>
            </a:r>
            <a:r>
              <a:rPr lang="en-US" sz="2400" dirty="0"/>
              <a:t>)</a:t>
            </a:r>
          </a:p>
          <a:p>
            <a:r>
              <a:rPr lang="de-DE" sz="2400" dirty="0"/>
              <a:t>C</a:t>
            </a:r>
            <a:r>
              <a:rPr lang="de-DE" sz="2400" baseline="-25000" dirty="0"/>
              <a:t>eq </a:t>
            </a:r>
            <a:r>
              <a:rPr lang="en-US" sz="2400" dirty="0"/>
              <a:t>= 1.78 ppm</a:t>
            </a:r>
          </a:p>
          <a:p>
            <a:r>
              <a:rPr lang="en-US" sz="2400" dirty="0"/>
              <a:t>t</a:t>
            </a:r>
            <a:r>
              <a:rPr lang="en-US" sz="2400" baseline="-25000" dirty="0"/>
              <a:t>eq </a:t>
            </a:r>
            <a:r>
              <a:rPr lang="en-US" sz="2400" dirty="0"/>
              <a:t>= 3.4 </a:t>
            </a:r>
            <a:r>
              <a:rPr lang="en-US" sz="2400" dirty="0" err="1"/>
              <a:t>hr</a:t>
            </a:r>
            <a:endParaRPr lang="en-US" sz="2400" dirty="0"/>
          </a:p>
          <a:p>
            <a:endParaRPr lang="en-US" sz="2400" dirty="0"/>
          </a:p>
        </p:txBody>
      </p:sp>
      <p:sp>
        <p:nvSpPr>
          <p:cNvPr id="4" name="Slide Number Placeholder 3">
            <a:extLst>
              <a:ext uri="{FF2B5EF4-FFF2-40B4-BE49-F238E27FC236}">
                <a16:creationId xmlns:a16="http://schemas.microsoft.com/office/drawing/2014/main" id="{332585ED-17D3-49AC-8A20-3387C18B6569}"/>
              </a:ext>
            </a:extLst>
          </p:cNvPr>
          <p:cNvSpPr>
            <a:spLocks noGrp="1"/>
          </p:cNvSpPr>
          <p:nvPr>
            <p:ph type="sldNum" sz="quarter" idx="12"/>
          </p:nvPr>
        </p:nvSpPr>
        <p:spPr/>
        <p:txBody>
          <a:bodyPr/>
          <a:lstStyle/>
          <a:p>
            <a:fld id="{20F7D930-0B28-4815-9886-8C00BAE07F64}" type="slidenum">
              <a:rPr lang="en-US" smtClean="0"/>
              <a:t>9</a:t>
            </a:fld>
            <a:endParaRPr lang="en-US"/>
          </a:p>
        </p:txBody>
      </p:sp>
      <p:graphicFrame>
        <p:nvGraphicFramePr>
          <p:cNvPr id="5" name="Object 4">
            <a:extLst>
              <a:ext uri="{FF2B5EF4-FFF2-40B4-BE49-F238E27FC236}">
                <a16:creationId xmlns:a16="http://schemas.microsoft.com/office/drawing/2014/main" id="{0B539528-323A-4CC7-A18A-728670FB32E3}"/>
              </a:ext>
            </a:extLst>
          </p:cNvPr>
          <p:cNvGraphicFramePr>
            <a:graphicFrameLocks noChangeAspect="1"/>
          </p:cNvGraphicFramePr>
          <p:nvPr/>
        </p:nvGraphicFramePr>
        <p:xfrm>
          <a:off x="851869" y="2362900"/>
          <a:ext cx="5244131" cy="3975270"/>
        </p:xfrm>
        <a:graphic>
          <a:graphicData uri="http://schemas.openxmlformats.org/presentationml/2006/ole">
            <mc:AlternateContent xmlns:mc="http://schemas.openxmlformats.org/markup-compatibility/2006">
              <mc:Choice xmlns:v="urn:schemas-microsoft-com:vml" Requires="v">
                <p:oleObj spid="_x0000_s2062" name="SPW 12.0 Graph" r:id="rId3" imgW="5576489" imgH="4227520" progId="SigmaPlotGraphicObject.11">
                  <p:embed/>
                </p:oleObj>
              </mc:Choice>
              <mc:Fallback>
                <p:oleObj name="SPW 12.0 Graph" r:id="rId3" imgW="5576489" imgH="4227520" progId="SigmaPlotGraphicObject.11">
                  <p:embed/>
                  <p:pic>
                    <p:nvPicPr>
                      <p:cNvPr id="5" name="Object 4">
                        <a:extLst>
                          <a:ext uri="{FF2B5EF4-FFF2-40B4-BE49-F238E27FC236}">
                            <a16:creationId xmlns:a16="http://schemas.microsoft.com/office/drawing/2014/main" id="{0B539528-323A-4CC7-A18A-728670FB32E3}"/>
                          </a:ext>
                        </a:extLst>
                      </p:cNvPr>
                      <p:cNvPicPr/>
                      <p:nvPr/>
                    </p:nvPicPr>
                    <p:blipFill>
                      <a:blip r:embed="rId4"/>
                      <a:stretch>
                        <a:fillRect/>
                      </a:stretch>
                    </p:blipFill>
                    <p:spPr>
                      <a:xfrm>
                        <a:off x="851869" y="2362900"/>
                        <a:ext cx="5244131" cy="397527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216AC7C-6CAD-4A88-94D3-5AB20B57FBB2}"/>
              </a:ext>
            </a:extLst>
          </p:cNvPr>
          <p:cNvGraphicFramePr>
            <a:graphicFrameLocks noChangeAspect="1"/>
          </p:cNvGraphicFramePr>
          <p:nvPr>
            <p:extLst>
              <p:ext uri="{D42A27DB-BD31-4B8C-83A1-F6EECF244321}">
                <p14:modId xmlns:p14="http://schemas.microsoft.com/office/powerpoint/2010/main" val="1179536824"/>
              </p:ext>
            </p:extLst>
          </p:nvPr>
        </p:nvGraphicFramePr>
        <p:xfrm>
          <a:off x="864395" y="2395959"/>
          <a:ext cx="5206582" cy="3946806"/>
        </p:xfrm>
        <a:graphic>
          <a:graphicData uri="http://schemas.openxmlformats.org/presentationml/2006/ole">
            <mc:AlternateContent xmlns:mc="http://schemas.openxmlformats.org/markup-compatibility/2006">
              <mc:Choice xmlns:v="urn:schemas-microsoft-com:vml" Requires="v">
                <p:oleObj spid="_x0000_s2063" name="SPW 12.0 Graph" r:id="rId5" imgW="5576489" imgH="4227520" progId="SigmaPlotGraphicObject.11">
                  <p:embed/>
                </p:oleObj>
              </mc:Choice>
              <mc:Fallback>
                <p:oleObj name="SPW 12.0 Graph" r:id="rId5" imgW="5576489" imgH="4227520" progId="SigmaPlotGraphicObject.11">
                  <p:embed/>
                  <p:pic>
                    <p:nvPicPr>
                      <p:cNvPr id="5" name="Object 4">
                        <a:extLst>
                          <a:ext uri="{FF2B5EF4-FFF2-40B4-BE49-F238E27FC236}">
                            <a16:creationId xmlns:a16="http://schemas.microsoft.com/office/drawing/2014/main" id="{652C52AE-3227-4522-A8A3-105CA54F3C81}"/>
                          </a:ext>
                        </a:extLst>
                      </p:cNvPr>
                      <p:cNvPicPr/>
                      <p:nvPr/>
                    </p:nvPicPr>
                    <p:blipFill>
                      <a:blip r:embed="rId6"/>
                      <a:stretch>
                        <a:fillRect/>
                      </a:stretch>
                    </p:blipFill>
                    <p:spPr>
                      <a:xfrm>
                        <a:off x="864395" y="2395959"/>
                        <a:ext cx="5206582" cy="3946806"/>
                      </a:xfrm>
                      <a:prstGeom prst="rect">
                        <a:avLst/>
                      </a:prstGeom>
                    </p:spPr>
                  </p:pic>
                </p:oleObj>
              </mc:Fallback>
            </mc:AlternateContent>
          </a:graphicData>
        </a:graphic>
      </p:graphicFrame>
    </p:spTree>
    <p:extLst>
      <p:ext uri="{BB962C8B-B14F-4D97-AF65-F5344CB8AC3E}">
        <p14:creationId xmlns:p14="http://schemas.microsoft.com/office/powerpoint/2010/main" val="1694121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222</TotalTime>
  <Words>677</Words>
  <Application>Microsoft Office PowerPoint</Application>
  <PresentationFormat>Widescreen</PresentationFormat>
  <Paragraphs>104</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Century Gothic</vt:lpstr>
      <vt:lpstr>Wingdings 3</vt:lpstr>
      <vt:lpstr>Ion Boardroom</vt:lpstr>
      <vt:lpstr>SPW 12.0 Graph</vt:lpstr>
      <vt:lpstr>Investigating the Environmental Fate and Transport of Sunscreen Components: Understanding the Exposure Route</vt:lpstr>
      <vt:lpstr>Why We’re Here</vt:lpstr>
      <vt:lpstr>My Question</vt:lpstr>
      <vt:lpstr>Goals</vt:lpstr>
      <vt:lpstr>Methodology</vt:lpstr>
      <vt:lpstr>LCMS</vt:lpstr>
      <vt:lpstr>Modeling</vt:lpstr>
      <vt:lpstr>Results: Deionized Water</vt:lpstr>
      <vt:lpstr>Results: Artificial Seawater</vt:lpstr>
      <vt:lpstr>Results Comparison</vt:lpstr>
      <vt:lpstr>Matrix Effects?</vt:lpstr>
      <vt:lpstr>Environmental Levels</vt:lpstr>
      <vt:lpstr>Conclusions/summary</vt:lpstr>
      <vt:lpstr>Lingering Questions/Future Work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Environmental Fate and Transport of Sunscreen Components: Understanding the Exposure Route</dc:title>
  <dc:creator>Steven Landeweer</dc:creator>
  <cp:lastModifiedBy>Steven Landeweer</cp:lastModifiedBy>
  <cp:revision>23</cp:revision>
  <dcterms:created xsi:type="dcterms:W3CDTF">2019-11-03T00:12:35Z</dcterms:created>
  <dcterms:modified xsi:type="dcterms:W3CDTF">2019-11-04T02:41:29Z</dcterms:modified>
</cp:coreProperties>
</file>