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Lst>
  <p:sldSz cx="43891200" cy="32918400"/>
  <p:notesSz cx="6858000" cy="9144000"/>
  <p:defaultTextStyle>
    <a:defPPr>
      <a:defRPr lang="en-US"/>
    </a:defPPr>
    <a:lvl1pPr algn="l" rtl="0" fontAlgn="base">
      <a:spcBef>
        <a:spcPct val="0"/>
      </a:spcBef>
      <a:spcAft>
        <a:spcPct val="0"/>
      </a:spcAft>
      <a:defRPr sz="960" kern="1200">
        <a:solidFill>
          <a:schemeClr val="tx1"/>
        </a:solidFill>
        <a:latin typeface="Times New Roman" charset="0"/>
        <a:ea typeface="+mn-ea"/>
        <a:cs typeface="+mn-cs"/>
      </a:defRPr>
    </a:lvl1pPr>
    <a:lvl2pPr marL="548640" algn="l" rtl="0" fontAlgn="base">
      <a:spcBef>
        <a:spcPct val="0"/>
      </a:spcBef>
      <a:spcAft>
        <a:spcPct val="0"/>
      </a:spcAft>
      <a:defRPr sz="960" kern="1200">
        <a:solidFill>
          <a:schemeClr val="tx1"/>
        </a:solidFill>
        <a:latin typeface="Times New Roman" charset="0"/>
        <a:ea typeface="+mn-ea"/>
        <a:cs typeface="+mn-cs"/>
      </a:defRPr>
    </a:lvl2pPr>
    <a:lvl3pPr marL="1097280" algn="l" rtl="0" fontAlgn="base">
      <a:spcBef>
        <a:spcPct val="0"/>
      </a:spcBef>
      <a:spcAft>
        <a:spcPct val="0"/>
      </a:spcAft>
      <a:defRPr sz="960" kern="1200">
        <a:solidFill>
          <a:schemeClr val="tx1"/>
        </a:solidFill>
        <a:latin typeface="Times New Roman" charset="0"/>
        <a:ea typeface="+mn-ea"/>
        <a:cs typeface="+mn-cs"/>
      </a:defRPr>
    </a:lvl3pPr>
    <a:lvl4pPr marL="1645920" algn="l" rtl="0" fontAlgn="base">
      <a:spcBef>
        <a:spcPct val="0"/>
      </a:spcBef>
      <a:spcAft>
        <a:spcPct val="0"/>
      </a:spcAft>
      <a:defRPr sz="960" kern="1200">
        <a:solidFill>
          <a:schemeClr val="tx1"/>
        </a:solidFill>
        <a:latin typeface="Times New Roman" charset="0"/>
        <a:ea typeface="+mn-ea"/>
        <a:cs typeface="+mn-cs"/>
      </a:defRPr>
    </a:lvl4pPr>
    <a:lvl5pPr marL="2194560" algn="l" rtl="0" fontAlgn="base">
      <a:spcBef>
        <a:spcPct val="0"/>
      </a:spcBef>
      <a:spcAft>
        <a:spcPct val="0"/>
      </a:spcAft>
      <a:defRPr sz="960" kern="1200">
        <a:solidFill>
          <a:schemeClr val="tx1"/>
        </a:solidFill>
        <a:latin typeface="Times New Roman" charset="0"/>
        <a:ea typeface="+mn-ea"/>
        <a:cs typeface="+mn-cs"/>
      </a:defRPr>
    </a:lvl5pPr>
    <a:lvl6pPr marL="2743200" algn="l" defTabSz="1097280" rtl="0" eaLnBrk="1" latinLnBrk="0" hangingPunct="1">
      <a:defRPr sz="960" kern="1200">
        <a:solidFill>
          <a:schemeClr val="tx1"/>
        </a:solidFill>
        <a:latin typeface="Times New Roman" charset="0"/>
        <a:ea typeface="+mn-ea"/>
        <a:cs typeface="+mn-cs"/>
      </a:defRPr>
    </a:lvl6pPr>
    <a:lvl7pPr marL="3291840" algn="l" defTabSz="1097280" rtl="0" eaLnBrk="1" latinLnBrk="0" hangingPunct="1">
      <a:defRPr sz="960" kern="1200">
        <a:solidFill>
          <a:schemeClr val="tx1"/>
        </a:solidFill>
        <a:latin typeface="Times New Roman" charset="0"/>
        <a:ea typeface="+mn-ea"/>
        <a:cs typeface="+mn-cs"/>
      </a:defRPr>
    </a:lvl7pPr>
    <a:lvl8pPr marL="3840480" algn="l" defTabSz="1097280" rtl="0" eaLnBrk="1" latinLnBrk="0" hangingPunct="1">
      <a:defRPr sz="960" kern="1200">
        <a:solidFill>
          <a:schemeClr val="tx1"/>
        </a:solidFill>
        <a:latin typeface="Times New Roman" charset="0"/>
        <a:ea typeface="+mn-ea"/>
        <a:cs typeface="+mn-cs"/>
      </a:defRPr>
    </a:lvl8pPr>
    <a:lvl9pPr marL="4389120" algn="l" defTabSz="1097280" rtl="0" eaLnBrk="1" latinLnBrk="0" hangingPunct="1">
      <a:defRPr sz="96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A3"/>
    <a:srgbClr val="24366A"/>
    <a:srgbClr val="1A3274"/>
    <a:srgbClr val="102D88"/>
    <a:srgbClr val="163CB6"/>
    <a:srgbClr val="469FDC"/>
    <a:srgbClr val="DDDDDD"/>
    <a:srgbClr val="0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190" autoAdjust="0"/>
    <p:restoredTop sz="94660" autoAdjust="0"/>
  </p:normalViewPr>
  <p:slideViewPr>
    <p:cSldViewPr>
      <p:cViewPr>
        <p:scale>
          <a:sx n="20" d="100"/>
          <a:sy n="20" d="100"/>
        </p:scale>
        <p:origin x="18" y="420"/>
      </p:cViewPr>
      <p:guideLst>
        <p:guide orient="horz" pos="10368"/>
        <p:guide pos="13824"/>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4314DE1-B074-42EA-8842-C4EE0EBF6E07}"/>
    <pc:docChg chg="modSld">
      <pc:chgData name="" userId="" providerId="" clId="Web-{14314DE1-B074-42EA-8842-C4EE0EBF6E07}" dt="2019-03-01T15:09:44.248" v="155" actId="20577"/>
      <pc:docMkLst>
        <pc:docMk/>
      </pc:docMkLst>
      <pc:sldChg chg="modSp">
        <pc:chgData name="" userId="" providerId="" clId="Web-{14314DE1-B074-42EA-8842-C4EE0EBF6E07}" dt="2019-03-01T15:09:44.248" v="154" actId="20577"/>
        <pc:sldMkLst>
          <pc:docMk/>
          <pc:sldMk cId="0" sldId="256"/>
        </pc:sldMkLst>
        <pc:spChg chg="mod">
          <ac:chgData name="" userId="" providerId="" clId="Web-{14314DE1-B074-42EA-8842-C4EE0EBF6E07}" dt="2019-03-01T15:09:44.248" v="154" actId="20577"/>
          <ac:spMkLst>
            <pc:docMk/>
            <pc:sldMk cId="0" sldId="256"/>
            <ac:spMk id="3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025744" y="6583680"/>
            <a:ext cx="39502080" cy="8778240"/>
          </a:xfrm>
        </p:spPr>
        <p:txBody>
          <a:bodyPr vert="horz" lIns="182880" tIns="0" rIns="182880" bIns="0" anchor="b">
            <a:normAutofit/>
            <a:scene3d>
              <a:camera prst="orthographicFront"/>
              <a:lightRig rig="soft" dir="t">
                <a:rot lat="0" lon="0" rev="17220000"/>
              </a:lightRig>
            </a:scene3d>
            <a:sp3d prstMaterial="softEdge">
              <a:bevelT w="38100" h="38100"/>
            </a:sp3d>
          </a:bodyPr>
          <a:lstStyle>
            <a:lvl1pPr>
              <a:defRPr sz="2304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C0309DA-4017-4C63-A136-1FCF1E5D0967}" type="slidenum">
              <a:rPr lang="en-US" smtClean="0"/>
              <a:pPr/>
              <a:t>‹N›</a:t>
            </a:fld>
            <a:endParaRPr lang="en-US"/>
          </a:p>
        </p:txBody>
      </p:sp>
      <p:sp>
        <p:nvSpPr>
          <p:cNvPr id="9" name="Subtitle 8"/>
          <p:cNvSpPr>
            <a:spLocks noGrp="1"/>
          </p:cNvSpPr>
          <p:nvPr>
            <p:ph type="subTitle" idx="1"/>
          </p:nvPr>
        </p:nvSpPr>
        <p:spPr>
          <a:xfrm>
            <a:off x="6583680" y="15992150"/>
            <a:ext cx="30723840" cy="8412480"/>
          </a:xfrm>
        </p:spPr>
        <p:txBody>
          <a:bodyPr/>
          <a:lstStyle>
            <a:lvl1pPr marL="0" indent="0" algn="ctr">
              <a:buNone/>
              <a:defRPr>
                <a:solidFill>
                  <a:schemeClr val="tx1"/>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01972-C9B6-451D-9EAA-BB76C5732438}"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18154-4A09-4C82-9F30-76CE3EB87878}"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8BF83-7E5D-40FE-8053-87EC3606AC1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80960" y="2926080"/>
            <a:ext cx="34015680" cy="8778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304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680960" y="12037373"/>
            <a:ext cx="34015680" cy="7246618"/>
          </a:xfrm>
        </p:spPr>
        <p:txBody>
          <a:bodyPr anchor="t"/>
          <a:lstStyle>
            <a:lvl1pPr marL="351130" indent="0" algn="l">
              <a:buNone/>
              <a:defRPr sz="9600">
                <a:solidFill>
                  <a:schemeClr val="tx1"/>
                </a:solidFill>
              </a:defRPr>
            </a:lvl1pPr>
            <a:lvl2pPr>
              <a:buNone/>
              <a:defRPr sz="8640">
                <a:solidFill>
                  <a:schemeClr val="tx1">
                    <a:tint val="75000"/>
                  </a:schemeClr>
                </a:solidFill>
              </a:defRPr>
            </a:lvl2pPr>
            <a:lvl3pPr>
              <a:buNone/>
              <a:defRPr sz="7680">
                <a:solidFill>
                  <a:schemeClr val="tx1">
                    <a:tint val="75000"/>
                  </a:schemeClr>
                </a:solidFill>
              </a:defRPr>
            </a:lvl3pPr>
            <a:lvl4pPr>
              <a:buNone/>
              <a:defRPr sz="6720">
                <a:solidFill>
                  <a:schemeClr val="tx1">
                    <a:tint val="75000"/>
                  </a:schemeClr>
                </a:solidFill>
              </a:defRPr>
            </a:lvl4pPr>
            <a:lvl5pPr>
              <a:buNone/>
              <a:defRPr sz="672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8039040" y="30800042"/>
            <a:ext cx="3657600" cy="1752600"/>
          </a:xfrm>
        </p:spPr>
        <p:txBody>
          <a:bodyPr/>
          <a:lstStyle/>
          <a:p>
            <a:fld id="{B5344C15-0B09-4735-B257-3226DEE4037D}"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2480"/>
            </a:lvl1pPr>
            <a:lvl2pPr>
              <a:defRPr sz="11520"/>
            </a:lvl2pPr>
            <a:lvl3pPr>
              <a:defRPr sz="9600"/>
            </a:lvl3pPr>
            <a:lvl4pPr>
              <a:defRPr sz="8640"/>
            </a:lvl4pPr>
            <a:lvl5pPr>
              <a:defRPr sz="864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7680963"/>
            <a:ext cx="19385280" cy="21724622"/>
          </a:xfrm>
        </p:spPr>
        <p:txBody>
          <a:bodyPr/>
          <a:lstStyle>
            <a:lvl1pPr>
              <a:defRPr sz="12480"/>
            </a:lvl1pPr>
            <a:lvl2pPr>
              <a:defRPr sz="11520"/>
            </a:lvl2pPr>
            <a:lvl3pPr>
              <a:defRPr sz="9600"/>
            </a:lvl3pPr>
            <a:lvl4pPr>
              <a:defRPr sz="8640"/>
            </a:lvl4pPr>
            <a:lvl5pPr>
              <a:defRPr sz="864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1840C6-0687-4AE1-907D-A0669EC6B9FC}"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0640"/>
            <a:ext cx="39502080" cy="548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2194560" y="7368540"/>
            <a:ext cx="19392902" cy="3604258"/>
          </a:xfrm>
        </p:spPr>
        <p:txBody>
          <a:bodyPr anchor="ctr"/>
          <a:lstStyle>
            <a:lvl1pPr marL="0" indent="0">
              <a:buNone/>
              <a:defRPr sz="11520" b="0" cap="all" baseline="0">
                <a:solidFill>
                  <a:schemeClr val="tx1"/>
                </a:solidFill>
              </a:defRPr>
            </a:lvl1pPr>
            <a:lvl2pPr>
              <a:buNone/>
              <a:defRPr sz="9600" b="1"/>
            </a:lvl2pPr>
            <a:lvl3pPr>
              <a:buNone/>
              <a:defRPr sz="8640" b="1"/>
            </a:lvl3pPr>
            <a:lvl4pPr>
              <a:buNone/>
              <a:defRPr sz="7680" b="1"/>
            </a:lvl4pPr>
            <a:lvl5pPr>
              <a:buNone/>
              <a:defRPr sz="768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296122" y="7368540"/>
            <a:ext cx="19400520" cy="3604258"/>
          </a:xfrm>
        </p:spPr>
        <p:txBody>
          <a:bodyPr anchor="ctr"/>
          <a:lstStyle>
            <a:lvl1pPr marL="0" indent="0">
              <a:buNone/>
              <a:defRPr sz="11520" b="0" cap="all" baseline="0">
                <a:solidFill>
                  <a:schemeClr val="tx1"/>
                </a:solidFill>
              </a:defRPr>
            </a:lvl1pPr>
            <a:lvl2pPr>
              <a:buNone/>
              <a:defRPr sz="9600" b="1"/>
            </a:lvl2pPr>
            <a:lvl3pPr>
              <a:buNone/>
              <a:defRPr sz="8640" b="1"/>
            </a:lvl3pPr>
            <a:lvl4pPr>
              <a:buNone/>
              <a:defRPr sz="7680" b="1"/>
            </a:lvl4pPr>
            <a:lvl5pPr>
              <a:buNone/>
              <a:defRPr sz="768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194560" y="11338563"/>
            <a:ext cx="19392902" cy="18067022"/>
          </a:xfrm>
        </p:spPr>
        <p:txBody>
          <a:bodyPr/>
          <a:lstStyle>
            <a:lvl1pPr>
              <a:defRPr sz="11520"/>
            </a:lvl1pPr>
            <a:lvl2pPr>
              <a:defRPr sz="9600"/>
            </a:lvl2pPr>
            <a:lvl3pPr>
              <a:defRPr sz="8640"/>
            </a:lvl3pPr>
            <a:lvl4pPr>
              <a:defRPr sz="7680"/>
            </a:lvl4pPr>
            <a:lvl5pPr>
              <a:defRPr sz="768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2296122" y="11338563"/>
            <a:ext cx="19400520" cy="18067022"/>
          </a:xfrm>
        </p:spPr>
        <p:txBody>
          <a:bodyPr/>
          <a:lstStyle>
            <a:lvl1pPr>
              <a:defRPr sz="11520"/>
            </a:lvl1pPr>
            <a:lvl2pPr>
              <a:defRPr sz="9600"/>
            </a:lvl2pPr>
            <a:lvl3pPr>
              <a:defRPr sz="8640"/>
            </a:lvl3pPr>
            <a:lvl4pPr>
              <a:defRPr sz="7680"/>
            </a:lvl4pPr>
            <a:lvl5pPr>
              <a:defRPr sz="768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6B945-2E47-4B6C-8BE6-63313778A858}"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746B4-8017-4047-9D4A-ED251C169C69}"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CF77C-89B9-4570-8370-020AB6442255}"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vert="horz" anchor="b">
            <a:normAutofit/>
            <a:sp3d prstMaterial="softEdge"/>
          </a:bodyPr>
          <a:lstStyle>
            <a:lvl1pPr algn="l">
              <a:buNone/>
              <a:defRPr sz="1056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2194563" y="7315203"/>
            <a:ext cx="14439902" cy="22090382"/>
          </a:xfrm>
        </p:spPr>
        <p:txBody>
          <a:bodyPr/>
          <a:lstStyle>
            <a:lvl1pPr marL="0" indent="0">
              <a:buNone/>
              <a:defRPr sz="6720"/>
            </a:lvl1pPr>
            <a:lvl2pPr>
              <a:buNone/>
              <a:defRPr sz="5760"/>
            </a:lvl2pPr>
            <a:lvl3pPr>
              <a:buNone/>
              <a:defRPr sz="4800"/>
            </a:lvl3pPr>
            <a:lvl4pPr>
              <a:buNone/>
              <a:defRPr sz="4320"/>
            </a:lvl4pPr>
            <a:lvl5pPr>
              <a:buNone/>
              <a:defRPr sz="432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7160240" y="1310643"/>
            <a:ext cx="24536400" cy="28094942"/>
          </a:xfrm>
        </p:spPr>
        <p:txBody>
          <a:bodyPr/>
          <a:lstStyle>
            <a:lvl1pPr>
              <a:defRPr sz="12480"/>
            </a:lvl1pPr>
            <a:lvl2pPr>
              <a:defRPr sz="11520"/>
            </a:lvl2pPr>
            <a:lvl3pPr>
              <a:defRPr sz="10560"/>
            </a:lvl3pPr>
            <a:lvl4pPr>
              <a:defRPr sz="9600"/>
            </a:lvl4pPr>
            <a:lvl5pPr>
              <a:defRPr sz="864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9A9DA0-6910-45B1-AEB8-FEEF08BC8DE2}"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78240" y="2926080"/>
            <a:ext cx="26334720" cy="2506982"/>
          </a:xfrm>
        </p:spPr>
        <p:txBody>
          <a:bodyPr lIns="182880" rIns="182880" bIns="0" anchor="b">
            <a:sp3d prstMaterial="softEdge"/>
          </a:bodyPr>
          <a:lstStyle>
            <a:lvl1pPr algn="ctr">
              <a:buNone/>
              <a:defRPr sz="9600" b="1"/>
            </a:lvl1pPr>
          </a:lstStyle>
          <a:p>
            <a:r>
              <a:rPr kumimoji="0" lang="en-US"/>
              <a:t>Click to edit Master title style</a:t>
            </a:r>
          </a:p>
        </p:txBody>
      </p:sp>
      <p:sp>
        <p:nvSpPr>
          <p:cNvPr id="3" name="Picture Placeholder 2"/>
          <p:cNvSpPr>
            <a:spLocks noGrp="1"/>
          </p:cNvSpPr>
          <p:nvPr>
            <p:ph type="pic" idx="1"/>
          </p:nvPr>
        </p:nvSpPr>
        <p:spPr>
          <a:xfrm>
            <a:off x="8778240" y="8793480"/>
            <a:ext cx="26334720" cy="19019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536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8778240" y="5600577"/>
            <a:ext cx="26334720" cy="2545690"/>
          </a:xfrm>
        </p:spPr>
        <p:txBody>
          <a:bodyPr lIns="182880" tIns="182880" rIns="182880" anchor="t"/>
          <a:lstStyle>
            <a:lvl1pPr marL="0" indent="0" algn="ctr">
              <a:buNone/>
              <a:defRPr sz="6720"/>
            </a:lvl1pPr>
            <a:lvl2pPr>
              <a:defRPr sz="5760"/>
            </a:lvl2pPr>
            <a:lvl3pPr>
              <a:defRPr sz="4800"/>
            </a:lvl3pPr>
            <a:lvl4pPr>
              <a:defRPr sz="4320"/>
            </a:lvl4pPr>
            <a:lvl5pPr>
              <a:defRPr sz="432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F27C3-DD01-4E35-BFE4-535485ED4CF9}"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2194560" y="1318262"/>
            <a:ext cx="39502080" cy="5486400"/>
          </a:xfrm>
          <a:prstGeom prst="rect">
            <a:avLst/>
          </a:prstGeom>
        </p:spPr>
        <p:txBody>
          <a:bodyPr vert="horz" lIns="365760" tIns="182880" rIns="365760" bIns="182880"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2194560" y="7680960"/>
            <a:ext cx="39502080" cy="22603968"/>
          </a:xfrm>
          <a:prstGeom prst="rect">
            <a:avLst/>
          </a:prstGeom>
        </p:spPr>
        <p:txBody>
          <a:bodyPr vert="horz" lIns="365760" tIns="182880" rIns="365760" bIns="18288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2194560" y="30800042"/>
            <a:ext cx="10241280" cy="1752600"/>
          </a:xfrm>
          <a:prstGeom prst="rect">
            <a:avLst/>
          </a:prstGeom>
        </p:spPr>
        <p:txBody>
          <a:bodyPr vert="horz" lIns="365760" tIns="182880" rIns="365760" bIns="182880" anchor="b"/>
          <a:lstStyle>
            <a:lvl1pPr algn="l" eaLnBrk="1" latinLnBrk="0" hangingPunct="1">
              <a:defRPr kumimoji="0" sz="5760">
                <a:solidFill>
                  <a:schemeClr val="tx1">
                    <a:shade val="50000"/>
                  </a:schemeClr>
                </a:solidFill>
              </a:defRPr>
            </a:lvl1pPr>
          </a:lstStyle>
          <a:p>
            <a:endParaRPr lang="en-US"/>
          </a:p>
        </p:txBody>
      </p:sp>
      <p:sp>
        <p:nvSpPr>
          <p:cNvPr id="3" name="Footer Placeholder 2"/>
          <p:cNvSpPr>
            <a:spLocks noGrp="1"/>
          </p:cNvSpPr>
          <p:nvPr>
            <p:ph type="ftr" sz="quarter" idx="3"/>
          </p:nvPr>
        </p:nvSpPr>
        <p:spPr>
          <a:xfrm>
            <a:off x="14996160" y="30800042"/>
            <a:ext cx="13898880" cy="1752600"/>
          </a:xfrm>
          <a:prstGeom prst="rect">
            <a:avLst/>
          </a:prstGeom>
        </p:spPr>
        <p:txBody>
          <a:bodyPr vert="horz" lIns="365760" tIns="182880" rIns="365760" bIns="182880" anchor="b"/>
          <a:lstStyle>
            <a:lvl1pPr algn="ctr" eaLnBrk="1" latinLnBrk="0" hangingPunct="1">
              <a:defRPr kumimoji="0" sz="576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38039040" y="30800042"/>
            <a:ext cx="3657600" cy="1752600"/>
          </a:xfrm>
          <a:prstGeom prst="rect">
            <a:avLst/>
          </a:prstGeom>
        </p:spPr>
        <p:txBody>
          <a:bodyPr vert="horz" lIns="0" tIns="182880" rIns="0" bIns="182880" anchor="b"/>
          <a:lstStyle>
            <a:lvl1pPr algn="r" eaLnBrk="1" latinLnBrk="0" hangingPunct="1">
              <a:defRPr kumimoji="0" sz="5760">
                <a:solidFill>
                  <a:schemeClr val="tx1">
                    <a:shade val="50000"/>
                  </a:schemeClr>
                </a:solidFill>
              </a:defRPr>
            </a:lvl1pPr>
          </a:lstStyle>
          <a:p>
            <a:fld id="{694D4913-9ADC-42B7-BED3-96586EAB96C5}"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1" latinLnBrk="0" hangingPunct="1">
        <a:spcBef>
          <a:spcPct val="0"/>
        </a:spcBef>
        <a:buNone/>
        <a:defRPr kumimoji="0" sz="1968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633472" indent="-1975104" algn="l" rtl="0" eaLnBrk="1" latinLnBrk="0" hangingPunct="1">
        <a:spcBef>
          <a:spcPct val="20000"/>
        </a:spcBef>
        <a:buClr>
          <a:schemeClr val="tx1">
            <a:shade val="95000"/>
          </a:schemeClr>
        </a:buClr>
        <a:buSzPct val="65000"/>
        <a:buFont typeface="Wingdings 2"/>
        <a:buChar char=""/>
        <a:defRPr kumimoji="0" sz="13440" kern="1200">
          <a:solidFill>
            <a:schemeClr val="tx1"/>
          </a:solidFill>
          <a:latin typeface="+mn-lt"/>
          <a:ea typeface="+mn-ea"/>
          <a:cs typeface="+mn-cs"/>
        </a:defRPr>
      </a:lvl1pPr>
      <a:lvl2pPr marL="4169664" indent="-1360627" algn="l" rtl="0" eaLnBrk="1" latinLnBrk="0" hangingPunct="1">
        <a:spcBef>
          <a:spcPct val="20000"/>
        </a:spcBef>
        <a:buClr>
          <a:schemeClr val="tx1"/>
        </a:buClr>
        <a:buSzPct val="80000"/>
        <a:buFont typeface="Wingdings 2"/>
        <a:buChar char=""/>
        <a:defRPr kumimoji="0" sz="11520" kern="1200">
          <a:solidFill>
            <a:schemeClr val="tx1"/>
          </a:solidFill>
          <a:latin typeface="+mn-lt"/>
          <a:ea typeface="+mn-ea"/>
          <a:cs typeface="+mn-cs"/>
        </a:defRPr>
      </a:lvl2pPr>
      <a:lvl3pPr marL="5442509" indent="-1097280" algn="l" rtl="0" eaLnBrk="1" latinLnBrk="0" hangingPunct="1">
        <a:spcBef>
          <a:spcPct val="20000"/>
        </a:spcBef>
        <a:buClr>
          <a:schemeClr val="tx1"/>
        </a:buClr>
        <a:buSzPct val="95000"/>
        <a:buFont typeface="Wingdings"/>
        <a:buChar char=""/>
        <a:defRPr kumimoji="0" sz="10560" kern="1200">
          <a:solidFill>
            <a:schemeClr val="tx1"/>
          </a:solidFill>
          <a:latin typeface="+mn-lt"/>
          <a:ea typeface="+mn-ea"/>
          <a:cs typeface="+mn-cs"/>
        </a:defRPr>
      </a:lvl3pPr>
      <a:lvl4pPr marL="6495898" indent="-877824" algn="l" rtl="0" eaLnBrk="1" latinLnBrk="0" hangingPunct="1">
        <a:spcBef>
          <a:spcPct val="20000"/>
        </a:spcBef>
        <a:buClr>
          <a:schemeClr val="tx1"/>
        </a:buClr>
        <a:buSzPct val="100000"/>
        <a:buFont typeface="Wingdings 3"/>
        <a:buChar char=""/>
        <a:defRPr kumimoji="0" sz="9600" kern="1200">
          <a:solidFill>
            <a:schemeClr val="tx1"/>
          </a:solidFill>
          <a:latin typeface="+mn-lt"/>
          <a:ea typeface="+mn-ea"/>
          <a:cs typeface="+mn-cs"/>
        </a:defRPr>
      </a:lvl4pPr>
      <a:lvl5pPr marL="7417613" indent="-877824" algn="l" rtl="0" eaLnBrk="1" latinLnBrk="0" hangingPunct="1">
        <a:spcBef>
          <a:spcPct val="20000"/>
        </a:spcBef>
        <a:buClr>
          <a:schemeClr val="tx1"/>
        </a:buClr>
        <a:buFont typeface="Wingdings 2"/>
        <a:buChar char=""/>
        <a:defRPr kumimoji="0" sz="9600" kern="1200">
          <a:solidFill>
            <a:schemeClr val="tx1"/>
          </a:solidFill>
          <a:latin typeface="+mn-lt"/>
          <a:ea typeface="+mn-ea"/>
          <a:cs typeface="+mn-cs"/>
        </a:defRPr>
      </a:lvl5pPr>
      <a:lvl6pPr marL="8471002" indent="-877824" algn="l" rtl="0" eaLnBrk="1" latinLnBrk="0" hangingPunct="1">
        <a:spcBef>
          <a:spcPct val="20000"/>
        </a:spcBef>
        <a:buClr>
          <a:schemeClr val="tx1"/>
        </a:buClr>
        <a:buFont typeface="Wingdings 3"/>
        <a:buChar char=""/>
        <a:defRPr kumimoji="0" sz="8640" kern="1200">
          <a:solidFill>
            <a:schemeClr val="tx1"/>
          </a:solidFill>
          <a:latin typeface="+mn-lt"/>
          <a:ea typeface="+mn-ea"/>
          <a:cs typeface="+mn-cs"/>
        </a:defRPr>
      </a:lvl6pPr>
      <a:lvl7pPr marL="9436608" indent="-877824" algn="l" rtl="0" eaLnBrk="1" latinLnBrk="0" hangingPunct="1">
        <a:spcBef>
          <a:spcPct val="20000"/>
        </a:spcBef>
        <a:buClr>
          <a:schemeClr val="tx1"/>
        </a:buClr>
        <a:buFont typeface="Wingdings 2"/>
        <a:buChar char=""/>
        <a:defRPr kumimoji="0" sz="7680" kern="1200">
          <a:solidFill>
            <a:schemeClr val="tx1"/>
          </a:solidFill>
          <a:latin typeface="+mn-lt"/>
          <a:ea typeface="+mn-ea"/>
          <a:cs typeface="+mn-cs"/>
        </a:defRPr>
      </a:lvl7pPr>
      <a:lvl8pPr marL="10402214" indent="-877824" algn="l" rtl="0" eaLnBrk="1" latinLnBrk="0" hangingPunct="1">
        <a:spcBef>
          <a:spcPct val="20000"/>
        </a:spcBef>
        <a:buClr>
          <a:schemeClr val="tx1"/>
        </a:buClr>
        <a:buFont typeface="Wingdings 2"/>
        <a:buChar char=""/>
        <a:defRPr kumimoji="0" sz="6720" kern="1200">
          <a:solidFill>
            <a:schemeClr val="tx1"/>
          </a:solidFill>
          <a:latin typeface="+mn-lt"/>
          <a:ea typeface="+mn-ea"/>
          <a:cs typeface="+mn-cs"/>
        </a:defRPr>
      </a:lvl8pPr>
      <a:lvl9pPr marL="11367821" indent="-877824" algn="l" rtl="0" eaLnBrk="1" latinLnBrk="0" hangingPunct="1">
        <a:spcBef>
          <a:spcPct val="20000"/>
        </a:spcBef>
        <a:buClr>
          <a:schemeClr val="tx1"/>
        </a:buClr>
        <a:buFont typeface="Wingdings 2"/>
        <a:buChar char=""/>
        <a:defRPr kumimoji="0" sz="672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Immagin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522" y="27424744"/>
            <a:ext cx="8575239" cy="4229748"/>
          </a:xfrm>
          <a:prstGeom prst="rect">
            <a:avLst/>
          </a:prstGeom>
          <a:ln>
            <a:noFill/>
          </a:ln>
        </p:spPr>
      </p:pic>
      <p:sp>
        <p:nvSpPr>
          <p:cNvPr id="35" name="TextBox 34"/>
          <p:cNvSpPr txBox="1"/>
          <p:nvPr/>
        </p:nvSpPr>
        <p:spPr>
          <a:xfrm>
            <a:off x="1446940" y="3276600"/>
            <a:ext cx="41225060" cy="2748445"/>
          </a:xfrm>
          <a:prstGeom prst="rect">
            <a:avLst/>
          </a:prstGeom>
          <a:noFill/>
        </p:spPr>
        <p:txBody>
          <a:bodyPr wrap="square" rtlCol="0">
            <a:spAutoFit/>
          </a:bodyPr>
          <a:lstStyle/>
          <a:p>
            <a:r>
              <a:rPr lang="it-IT" sz="4500" b="1" dirty="0" smtClean="0">
                <a:latin typeface="Verdana" pitchFamily="34" charset="0"/>
                <a:ea typeface="Verdana" pitchFamily="34" charset="0"/>
                <a:cs typeface="Verdana" pitchFamily="34" charset="0"/>
              </a:rPr>
              <a:t>Francisco Peña</a:t>
            </a:r>
            <a:r>
              <a:rPr lang="it-IT" sz="4500" b="1" baseline="30000" dirty="0" smtClean="0">
                <a:latin typeface="Verdana" panose="020B0604030504040204" pitchFamily="34" charset="0"/>
                <a:ea typeface="Verdana" panose="020B0604030504040204" pitchFamily="34" charset="0"/>
                <a:cs typeface="Times New Roman" panose="02020603050405020304" pitchFamily="18" charset="0"/>
              </a:rPr>
              <a:t>*1234</a:t>
            </a:r>
            <a:r>
              <a:rPr lang="it-IT" sz="4500" b="1" dirty="0" smtClean="0">
                <a:latin typeface="Verdana" pitchFamily="34" charset="0"/>
                <a:ea typeface="Verdana" pitchFamily="34" charset="0"/>
                <a:cs typeface="Verdana" pitchFamily="34" charset="0"/>
              </a:rPr>
              <a:t>, </a:t>
            </a:r>
            <a:r>
              <a:rPr lang="it-IT" sz="4500" b="1" dirty="0">
                <a:latin typeface="Verdana" pitchFamily="34" charset="0"/>
                <a:ea typeface="Verdana" pitchFamily="34" charset="0"/>
                <a:cs typeface="Verdana" pitchFamily="34" charset="0"/>
              </a:rPr>
              <a:t>Jayantha </a:t>
            </a:r>
            <a:r>
              <a:rPr lang="it-IT" sz="4500" b="1" dirty="0" smtClean="0">
                <a:latin typeface="Verdana" pitchFamily="34" charset="0"/>
                <a:ea typeface="Verdana" pitchFamily="34" charset="0"/>
                <a:cs typeface="Verdana" pitchFamily="34" charset="0"/>
              </a:rPr>
              <a:t>Obeysekera</a:t>
            </a:r>
            <a:r>
              <a:rPr lang="it-IT" sz="4500" b="1" baseline="30000" dirty="0">
                <a:latin typeface="Verdana" panose="020B0604030504040204" pitchFamily="34" charset="0"/>
                <a:ea typeface="Verdana" panose="020B0604030504040204" pitchFamily="34" charset="0"/>
                <a:cs typeface="Times New Roman" panose="02020603050405020304" pitchFamily="18" charset="0"/>
              </a:rPr>
              <a:t>4</a:t>
            </a:r>
            <a:r>
              <a:rPr lang="it-IT" sz="4500" b="1" dirty="0" smtClean="0">
                <a:latin typeface="Verdana" pitchFamily="34" charset="0"/>
                <a:ea typeface="Verdana" pitchFamily="34" charset="0"/>
                <a:cs typeface="Verdana" pitchFamily="34" charset="0"/>
              </a:rPr>
              <a:t>, </a:t>
            </a:r>
            <a:r>
              <a:rPr lang="it-IT" sz="4500" b="1" dirty="0">
                <a:latin typeface="Verdana" pitchFamily="34" charset="0"/>
                <a:ea typeface="Verdana" pitchFamily="34" charset="0"/>
                <a:cs typeface="Verdana" pitchFamily="34" charset="0"/>
              </a:rPr>
              <a:t>Fernando </a:t>
            </a:r>
            <a:r>
              <a:rPr lang="it-IT" sz="4500" b="1" dirty="0" smtClean="0">
                <a:latin typeface="Verdana" pitchFamily="34" charset="0"/>
                <a:ea typeface="Verdana" pitchFamily="34" charset="0"/>
                <a:cs typeface="Verdana" pitchFamily="34" charset="0"/>
              </a:rPr>
              <a:t>Nardi</a:t>
            </a:r>
            <a:r>
              <a:rPr lang="it-IT" sz="4500" b="1" baseline="30000" dirty="0" smtClean="0">
                <a:latin typeface="Verdana" panose="020B0604030504040204" pitchFamily="34" charset="0"/>
                <a:ea typeface="Verdana" panose="020B0604030504040204" pitchFamily="34" charset="0"/>
                <a:cs typeface="Times New Roman" panose="02020603050405020304" pitchFamily="18" charset="0"/>
              </a:rPr>
              <a:t>15</a:t>
            </a:r>
            <a:r>
              <a:rPr lang="it-IT" sz="4500" b="1" dirty="0" smtClean="0">
                <a:latin typeface="Verdana" pitchFamily="34" charset="0"/>
                <a:ea typeface="Verdana" pitchFamily="34" charset="0"/>
                <a:cs typeface="Verdana" pitchFamily="34" charset="0"/>
              </a:rPr>
              <a:t>, </a:t>
            </a:r>
            <a:r>
              <a:rPr lang="it-IT" sz="4500" b="1" dirty="0">
                <a:latin typeface="Verdana" pitchFamily="34" charset="0"/>
                <a:ea typeface="Verdana" pitchFamily="34" charset="0"/>
                <a:cs typeface="Verdana" pitchFamily="34" charset="0"/>
              </a:rPr>
              <a:t>Fabio </a:t>
            </a:r>
            <a:r>
              <a:rPr lang="it-IT" sz="4500" b="1" dirty="0" smtClean="0">
                <a:latin typeface="Verdana" pitchFamily="34" charset="0"/>
                <a:ea typeface="Verdana" pitchFamily="34" charset="0"/>
                <a:cs typeface="Verdana" pitchFamily="34" charset="0"/>
              </a:rPr>
              <a:t>Castelli</a:t>
            </a:r>
            <a:r>
              <a:rPr lang="it-IT" sz="4500" b="1" baseline="30000" dirty="0" smtClean="0">
                <a:latin typeface="Verdana" panose="020B0604030504040204" pitchFamily="34" charset="0"/>
                <a:ea typeface="Verdana" panose="020B0604030504040204" pitchFamily="34" charset="0"/>
                <a:cs typeface="Times New Roman" panose="02020603050405020304" pitchFamily="18" charset="0"/>
              </a:rPr>
              <a:t>25</a:t>
            </a:r>
            <a:r>
              <a:rPr lang="it-IT" sz="4500" b="1" dirty="0" smtClean="0">
                <a:latin typeface="Verdana" pitchFamily="34" charset="0"/>
                <a:ea typeface="Verdana" pitchFamily="34" charset="0"/>
                <a:cs typeface="Verdana" pitchFamily="34" charset="0"/>
              </a:rPr>
              <a:t>, </a:t>
            </a:r>
            <a:r>
              <a:rPr lang="it-IT" sz="4500" b="1" dirty="0">
                <a:latin typeface="Verdana" pitchFamily="34" charset="0"/>
                <a:ea typeface="Verdana" pitchFamily="34" charset="0"/>
                <a:cs typeface="Verdana" pitchFamily="34" charset="0"/>
              </a:rPr>
              <a:t>Assefa </a:t>
            </a:r>
            <a:r>
              <a:rPr lang="it-IT" sz="4500" b="1" dirty="0" smtClean="0">
                <a:latin typeface="Verdana" pitchFamily="34" charset="0"/>
                <a:ea typeface="Verdana" pitchFamily="34" charset="0"/>
                <a:cs typeface="Verdana" pitchFamily="34" charset="0"/>
              </a:rPr>
              <a:t>Melesse</a:t>
            </a:r>
            <a:r>
              <a:rPr lang="it-IT" sz="4500" b="1" baseline="30000" dirty="0" smtClean="0">
                <a:latin typeface="Verdana" panose="020B0604030504040204" pitchFamily="34" charset="0"/>
                <a:ea typeface="Verdana" panose="020B0604030504040204" pitchFamily="34" charset="0"/>
                <a:cs typeface="Times New Roman" panose="02020603050405020304" pitchFamily="18" charset="0"/>
              </a:rPr>
              <a:t>3</a:t>
            </a:r>
          </a:p>
          <a:p>
            <a:r>
              <a:rPr lang="en-GB" sz="3500" baseline="30000" dirty="0" smtClean="0">
                <a:latin typeface="Verdana" panose="020B0604030504040204" pitchFamily="34" charset="0"/>
                <a:ea typeface="Verdana" panose="020B0604030504040204" pitchFamily="34" charset="0"/>
                <a:cs typeface="Times New Roman" panose="02020603050405020304" pitchFamily="18" charset="0"/>
              </a:rPr>
              <a:t>1</a:t>
            </a:r>
            <a:r>
              <a:rPr lang="en-GB" sz="3500" dirty="0" smtClean="0">
                <a:latin typeface="Verdana" panose="020B0604030504040204" pitchFamily="34" charset="0"/>
                <a:ea typeface="Verdana" panose="020B0604030504040204" pitchFamily="34" charset="0"/>
                <a:cs typeface="Times New Roman" panose="02020603050405020304" pitchFamily="18" charset="0"/>
              </a:rPr>
              <a:t>WARREDOC, University for Foreigners of Perugia – </a:t>
            </a:r>
            <a:r>
              <a:rPr lang="en-GB" sz="3500" baseline="30000" dirty="0" smtClean="0">
                <a:latin typeface="Verdana" panose="020B0604030504040204" pitchFamily="34" charset="0"/>
                <a:ea typeface="Verdana" panose="020B0604030504040204" pitchFamily="34" charset="0"/>
                <a:cs typeface="Times New Roman" panose="02020603050405020304" pitchFamily="18" charset="0"/>
              </a:rPr>
              <a:t>2</a:t>
            </a:r>
            <a:r>
              <a:rPr lang="en-GB" sz="3500" dirty="0" smtClean="0">
                <a:latin typeface="Verdana" panose="020B0604030504040204" pitchFamily="34" charset="0"/>
                <a:ea typeface="Verdana" panose="020B0604030504040204" pitchFamily="34" charset="0"/>
                <a:cs typeface="Times New Roman" panose="02020603050405020304" pitchFamily="18" charset="0"/>
              </a:rPr>
              <a:t>DICEA, University of Florence – </a:t>
            </a:r>
            <a:r>
              <a:rPr lang="en-GB" sz="3500" baseline="30000" dirty="0" smtClean="0">
                <a:latin typeface="Verdana" panose="020B0604030504040204" pitchFamily="34" charset="0"/>
                <a:ea typeface="Verdana" panose="020B0604030504040204" pitchFamily="34" charset="0"/>
                <a:cs typeface="Times New Roman" panose="02020603050405020304" pitchFamily="18" charset="0"/>
              </a:rPr>
              <a:t>3</a:t>
            </a:r>
            <a:r>
              <a:rPr lang="en-GB" sz="3500" dirty="0" smtClean="0">
                <a:latin typeface="Verdana" panose="020B0604030504040204" pitchFamily="34" charset="0"/>
                <a:ea typeface="Verdana" panose="020B0604030504040204" pitchFamily="34" charset="0"/>
                <a:cs typeface="Times New Roman" panose="02020603050405020304" pitchFamily="18" charset="0"/>
              </a:rPr>
              <a:t>Department of Earth &amp; Environment, Florida International University</a:t>
            </a:r>
            <a:r>
              <a:rPr lang="en-GB" sz="3500" dirty="0">
                <a:latin typeface="Verdana" panose="020B0604030504040204" pitchFamily="34" charset="0"/>
                <a:ea typeface="Verdana" panose="020B0604030504040204" pitchFamily="34" charset="0"/>
                <a:cs typeface="Times New Roman" panose="02020603050405020304" pitchFamily="18" charset="0"/>
              </a:rPr>
              <a:t> </a:t>
            </a:r>
            <a:r>
              <a:rPr lang="en-GB" sz="3500" dirty="0" smtClean="0">
                <a:latin typeface="Verdana" panose="020B0604030504040204" pitchFamily="34" charset="0"/>
                <a:ea typeface="Verdana" panose="020B0604030504040204" pitchFamily="34" charset="0"/>
                <a:cs typeface="Times New Roman" panose="02020603050405020304" pitchFamily="18" charset="0"/>
              </a:rPr>
              <a:t>– </a:t>
            </a:r>
          </a:p>
          <a:p>
            <a:r>
              <a:rPr lang="en-GB" sz="3500" baseline="30000" dirty="0" smtClean="0">
                <a:latin typeface="Verdana" panose="020B0604030504040204" pitchFamily="34" charset="0"/>
                <a:ea typeface="Verdana" panose="020B0604030504040204" pitchFamily="34" charset="0"/>
                <a:cs typeface="Times New Roman" panose="02020603050405020304" pitchFamily="18" charset="0"/>
              </a:rPr>
              <a:t>4</a:t>
            </a:r>
            <a:r>
              <a:rPr lang="en-GB" sz="3500" dirty="0" smtClean="0">
                <a:latin typeface="Verdana" panose="020B0604030504040204" pitchFamily="34" charset="0"/>
                <a:ea typeface="Verdana" panose="020B0604030504040204" pitchFamily="34" charset="0"/>
                <a:cs typeface="Times New Roman" panose="02020603050405020304" pitchFamily="18" charset="0"/>
              </a:rPr>
              <a:t>Sea Level Solutions Center (SLSC), Florida International University – </a:t>
            </a:r>
            <a:r>
              <a:rPr lang="en-GB" sz="3500" baseline="30000" dirty="0" smtClean="0">
                <a:latin typeface="Verdana" panose="020B0604030504040204" pitchFamily="34" charset="0"/>
                <a:ea typeface="Verdana" panose="020B0604030504040204" pitchFamily="34" charset="0"/>
                <a:cs typeface="Times New Roman" panose="02020603050405020304" pitchFamily="18" charset="0"/>
              </a:rPr>
              <a:t>5</a:t>
            </a:r>
            <a:r>
              <a:rPr lang="en-GB" sz="3500" dirty="0" smtClean="0">
                <a:latin typeface="Verdana" panose="020B0604030504040204" pitchFamily="34" charset="0"/>
                <a:ea typeface="Verdana" panose="020B0604030504040204" pitchFamily="34" charset="0"/>
                <a:cs typeface="Times New Roman" panose="02020603050405020304" pitchFamily="18" charset="0"/>
              </a:rPr>
              <a:t>UNESCO Chair on Sustainable Water Security</a:t>
            </a:r>
            <a:r>
              <a:rPr lang="es-MX" sz="3500" dirty="0" smtClean="0">
                <a:latin typeface="Verdana" panose="020B0604030504040204" pitchFamily="34" charset="0"/>
                <a:ea typeface="Verdana" panose="020B0604030504040204" pitchFamily="34" charset="0"/>
                <a:cs typeface="Times New Roman" panose="02020603050405020304" pitchFamily="18" charset="0"/>
              </a:rPr>
              <a:t>, Institute of Water and Environment (InWE), FIU</a:t>
            </a:r>
            <a:endParaRPr lang="en-US" sz="3500" b="1" dirty="0">
              <a:latin typeface="Verdana" pitchFamily="34" charset="0"/>
              <a:ea typeface="Verdana" pitchFamily="34" charset="0"/>
              <a:cs typeface="Verdana" pitchFamily="34" charset="0"/>
            </a:endParaRPr>
          </a:p>
          <a:p>
            <a:pPr algn="ctr"/>
            <a:endParaRPr lang="en-US" sz="5760" b="1" dirty="0">
              <a:latin typeface="Verdana" pitchFamily="34" charset="0"/>
              <a:ea typeface="Verdana" pitchFamily="34" charset="0"/>
              <a:cs typeface="Verdana" pitchFamily="34" charset="0"/>
            </a:endParaRPr>
          </a:p>
        </p:txBody>
      </p:sp>
      <p:sp>
        <p:nvSpPr>
          <p:cNvPr id="37" name="TextBox 36"/>
          <p:cNvSpPr txBox="1"/>
          <p:nvPr/>
        </p:nvSpPr>
        <p:spPr>
          <a:xfrm>
            <a:off x="6881669" y="802181"/>
            <a:ext cx="30186818" cy="2123658"/>
          </a:xfrm>
          <a:prstGeom prst="rect">
            <a:avLst/>
          </a:prstGeom>
          <a:noFill/>
        </p:spPr>
        <p:txBody>
          <a:bodyPr wrap="square" rtlCol="0">
            <a:spAutoFit/>
          </a:bodyPr>
          <a:lstStyle/>
          <a:p>
            <a:pPr algn="ctr"/>
            <a:r>
              <a:rPr lang="en-US" sz="6600" b="1" dirty="0" smtClean="0">
                <a:solidFill>
                  <a:srgbClr val="002060"/>
                </a:solidFill>
                <a:latin typeface="Verdana" pitchFamily="34" charset="0"/>
                <a:ea typeface="Verdana" pitchFamily="34" charset="0"/>
                <a:cs typeface="Verdana" pitchFamily="34" charset="0"/>
              </a:rPr>
              <a:t>Building </a:t>
            </a:r>
            <a:r>
              <a:rPr lang="en-US" sz="6600" b="1" dirty="0">
                <a:solidFill>
                  <a:srgbClr val="002060"/>
                </a:solidFill>
                <a:latin typeface="Verdana" pitchFamily="34" charset="0"/>
                <a:ea typeface="Verdana" pitchFamily="34" charset="0"/>
                <a:cs typeface="Verdana" pitchFamily="34" charset="0"/>
              </a:rPr>
              <a:t>flood resilience through integrated 2D flood </a:t>
            </a:r>
            <a:r>
              <a:rPr lang="en-US" sz="6600" b="1" dirty="0" smtClean="0">
                <a:solidFill>
                  <a:srgbClr val="002060"/>
                </a:solidFill>
                <a:latin typeface="Verdana" pitchFamily="34" charset="0"/>
                <a:ea typeface="Verdana" pitchFamily="34" charset="0"/>
                <a:cs typeface="Verdana" pitchFamily="34" charset="0"/>
              </a:rPr>
              <a:t>modeling: </a:t>
            </a:r>
          </a:p>
          <a:p>
            <a:pPr algn="ctr"/>
            <a:r>
              <a:rPr lang="en-US" sz="6600" b="1" dirty="0" smtClean="0">
                <a:solidFill>
                  <a:srgbClr val="002060"/>
                </a:solidFill>
                <a:latin typeface="Verdana" pitchFamily="34" charset="0"/>
                <a:ea typeface="Verdana" pitchFamily="34" charset="0"/>
                <a:cs typeface="Verdana" pitchFamily="34" charset="0"/>
              </a:rPr>
              <a:t>The </a:t>
            </a:r>
            <a:r>
              <a:rPr lang="en-US" sz="6600" b="1" dirty="0">
                <a:solidFill>
                  <a:srgbClr val="002060"/>
                </a:solidFill>
                <a:latin typeface="Verdana" pitchFamily="34" charset="0"/>
                <a:ea typeface="Verdana" pitchFamily="34" charset="0"/>
                <a:cs typeface="Verdana" pitchFamily="34" charset="0"/>
              </a:rPr>
              <a:t>case study of Arch Creek Basin</a:t>
            </a:r>
          </a:p>
        </p:txBody>
      </p:sp>
      <p:sp>
        <p:nvSpPr>
          <p:cNvPr id="27" name="TextBox 26"/>
          <p:cNvSpPr txBox="1"/>
          <p:nvPr/>
        </p:nvSpPr>
        <p:spPr>
          <a:xfrm>
            <a:off x="2041280" y="5527700"/>
            <a:ext cx="7591684" cy="1138773"/>
          </a:xfrm>
          <a:prstGeom prst="rect">
            <a:avLst/>
          </a:prstGeom>
          <a:noFill/>
        </p:spPr>
        <p:txBody>
          <a:bodyPr wrap="square" rtlCol="0">
            <a:spAutoFit/>
          </a:bodyPr>
          <a:lstStyle/>
          <a:p>
            <a:pPr algn="ctr"/>
            <a:r>
              <a:rPr lang="en-US" sz="6800" b="1" u="sng" dirty="0" smtClean="0">
                <a:latin typeface="Verdana" pitchFamily="34" charset="0"/>
                <a:ea typeface="Verdana" pitchFamily="34" charset="0"/>
                <a:cs typeface="Verdana" pitchFamily="34" charset="0"/>
              </a:rPr>
              <a:t>Introduction</a:t>
            </a:r>
            <a:endParaRPr lang="en-US" sz="6800" b="1" u="sng" dirty="0">
              <a:latin typeface="Verdana" pitchFamily="34" charset="0"/>
              <a:ea typeface="Verdana" pitchFamily="34" charset="0"/>
              <a:cs typeface="Verdana" pitchFamily="34" charset="0"/>
            </a:endParaRPr>
          </a:p>
        </p:txBody>
      </p:sp>
      <p:sp>
        <p:nvSpPr>
          <p:cNvPr id="30" name="TextBox 29"/>
          <p:cNvSpPr txBox="1"/>
          <p:nvPr/>
        </p:nvSpPr>
        <p:spPr>
          <a:xfrm>
            <a:off x="22067760" y="5562827"/>
            <a:ext cx="21073765" cy="1200329"/>
          </a:xfrm>
          <a:prstGeom prst="rect">
            <a:avLst/>
          </a:prstGeom>
          <a:noFill/>
        </p:spPr>
        <p:txBody>
          <a:bodyPr wrap="square" rtlCol="0">
            <a:spAutoFit/>
          </a:bodyPr>
          <a:lstStyle/>
          <a:p>
            <a:pPr algn="ctr"/>
            <a:r>
              <a:rPr lang="en-US" sz="7200" b="1" u="sng" dirty="0" smtClean="0">
                <a:latin typeface="Verdana" pitchFamily="34" charset="0"/>
                <a:ea typeface="Verdana" pitchFamily="34" charset="0"/>
                <a:cs typeface="Verdana" pitchFamily="34" charset="0"/>
              </a:rPr>
              <a:t>Preliminary Results</a:t>
            </a:r>
            <a:endParaRPr lang="en-US" sz="7200" b="1" u="sng" dirty="0">
              <a:latin typeface="Verdana" pitchFamily="34" charset="0"/>
              <a:ea typeface="Verdana" pitchFamily="34" charset="0"/>
              <a:cs typeface="Verdana" pitchFamily="34" charset="0"/>
            </a:endParaRPr>
          </a:p>
        </p:txBody>
      </p:sp>
      <p:sp>
        <p:nvSpPr>
          <p:cNvPr id="31" name="TextBox 30"/>
          <p:cNvSpPr txBox="1"/>
          <p:nvPr/>
        </p:nvSpPr>
        <p:spPr>
          <a:xfrm>
            <a:off x="12192000" y="5527700"/>
            <a:ext cx="11395059" cy="1138773"/>
          </a:xfrm>
          <a:prstGeom prst="rect">
            <a:avLst/>
          </a:prstGeom>
          <a:noFill/>
        </p:spPr>
        <p:txBody>
          <a:bodyPr wrap="square" rtlCol="0">
            <a:spAutoFit/>
          </a:bodyPr>
          <a:lstStyle/>
          <a:p>
            <a:pPr algn="ctr"/>
            <a:r>
              <a:rPr lang="en-US" sz="6800" b="1" u="sng" dirty="0" smtClean="0">
                <a:latin typeface="Verdana" pitchFamily="34" charset="0"/>
                <a:ea typeface="Verdana" pitchFamily="34" charset="0"/>
                <a:cs typeface="Verdana" pitchFamily="34" charset="0"/>
              </a:rPr>
              <a:t>Methodology</a:t>
            </a:r>
            <a:endParaRPr lang="en-US" sz="6800" b="1" u="sng" dirty="0">
              <a:latin typeface="Verdana" pitchFamily="34" charset="0"/>
              <a:ea typeface="Verdana" pitchFamily="34" charset="0"/>
              <a:cs typeface="Verdana" pitchFamily="34" charset="0"/>
            </a:endParaRPr>
          </a:p>
        </p:txBody>
      </p:sp>
      <p:cxnSp>
        <p:nvCxnSpPr>
          <p:cNvPr id="40" name="Straight Connector 39"/>
          <p:cNvCxnSpPr/>
          <p:nvPr/>
        </p:nvCxnSpPr>
        <p:spPr>
          <a:xfrm flipH="1" flipV="1">
            <a:off x="12309459" y="5448458"/>
            <a:ext cx="34941" cy="2157009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5769" y="28146256"/>
            <a:ext cx="7783512" cy="2512184"/>
          </a:xfrm>
          <a:prstGeom prst="rect">
            <a:avLst/>
          </a:prstGeom>
          <a:ln>
            <a:noFill/>
          </a:ln>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8974" y="28253758"/>
            <a:ext cx="2584514" cy="258895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
        <p:nvSpPr>
          <p:cNvPr id="14" name="Rectangle 13"/>
          <p:cNvSpPr/>
          <p:nvPr/>
        </p:nvSpPr>
        <p:spPr>
          <a:xfrm>
            <a:off x="33803181" y="27749242"/>
            <a:ext cx="8868820" cy="4385816"/>
          </a:xfrm>
          <a:prstGeom prst="rect">
            <a:avLst/>
          </a:prstGeom>
        </p:spPr>
        <p:txBody>
          <a:bodyPr wrap="square">
            <a:spAutoFit/>
          </a:bodyPr>
          <a:lstStyle/>
          <a:p>
            <a:pPr algn="just" eaLnBrk="1" hangingPunct="1"/>
            <a:r>
              <a:rPr lang="en-US" altLang="en-US" sz="3100" i="1" dirty="0">
                <a:latin typeface="Calibri" panose="020F0502020204030204" pitchFamily="34" charset="0"/>
                <a:ea typeface="Cambria" panose="02040503050406030204" pitchFamily="18" charset="0"/>
                <a:cs typeface="Times New Roman" panose="02020603050405020304" pitchFamily="18" charset="0"/>
              </a:rPr>
              <a:t>This material is based upon work supported by the National Science Foundation under Grant No. HRD-1547798. This NSF Grant was awarded to Florida International University as part of the Centers of Research Excellence in Science and Technology (CREST) Program. Any opinions, findings, and conclusions or recommendations expressed in this material are those of the author(s) and do not necessarily reflect the views of the National Science Foundation.</a:t>
            </a: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935" y="27520642"/>
            <a:ext cx="3931920" cy="3931920"/>
          </a:xfrm>
          <a:prstGeom prst="rect">
            <a:avLst/>
          </a:prstGeom>
        </p:spPr>
      </p:pic>
      <p:sp>
        <p:nvSpPr>
          <p:cNvPr id="7" name="TextBox 6"/>
          <p:cNvSpPr txBox="1"/>
          <p:nvPr/>
        </p:nvSpPr>
        <p:spPr>
          <a:xfrm>
            <a:off x="837340" y="31623000"/>
            <a:ext cx="4897495" cy="707886"/>
          </a:xfrm>
          <a:prstGeom prst="rect">
            <a:avLst/>
          </a:prstGeom>
          <a:noFill/>
        </p:spPr>
        <p:txBody>
          <a:bodyPr wrap="none" rtlCol="0">
            <a:spAutoFit/>
          </a:bodyPr>
          <a:lstStyle/>
          <a:p>
            <a:r>
              <a:rPr lang="en-US" sz="4000" dirty="0" smtClean="0">
                <a:latin typeface="Verdana" panose="020B0604030504040204" pitchFamily="34" charset="0"/>
                <a:ea typeface="Verdana" panose="020B0604030504040204" pitchFamily="34" charset="0"/>
                <a:cs typeface="Verdana" panose="020B0604030504040204" pitchFamily="34" charset="0"/>
              </a:rPr>
              <a:t>fpena023@fiu.edu</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23167409" y="31654492"/>
            <a:ext cx="6638356"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http://crestcache.fiu.edu</a:t>
            </a:r>
          </a:p>
        </p:txBody>
      </p:sp>
      <p:sp>
        <p:nvSpPr>
          <p:cNvPr id="33" name="TextBox 32"/>
          <p:cNvSpPr txBox="1"/>
          <p:nvPr/>
        </p:nvSpPr>
        <p:spPr>
          <a:xfrm>
            <a:off x="1249584" y="6019800"/>
            <a:ext cx="10937713" cy="21544359"/>
          </a:xfrm>
          <a:prstGeom prst="rect">
            <a:avLst/>
          </a:prstGeom>
          <a:noFill/>
        </p:spPr>
        <p:txBody>
          <a:bodyPr wrap="square" rtlCol="0" anchor="t">
            <a:spAutoFit/>
          </a:bodyPr>
          <a:lstStyle/>
          <a:p>
            <a:pPr algn="ctr"/>
            <a:endParaRPr lang="en-US" sz="6600" b="1" dirty="0">
              <a:latin typeface="Verdana" pitchFamily="34" charset="0"/>
              <a:ea typeface="Verdana" pitchFamily="34" charset="0"/>
              <a:cs typeface="Verdana" pitchFamily="34" charset="0"/>
            </a:endParaRPr>
          </a:p>
          <a:p>
            <a:r>
              <a:rPr lang="en-US" sz="4400" b="1" dirty="0" smtClean="0">
                <a:latin typeface="Verdana"/>
                <a:ea typeface="Verdana"/>
                <a:cs typeface="Verdana"/>
              </a:rPr>
              <a:t>BACKGROUND:</a:t>
            </a:r>
            <a:endParaRPr lang="en-US" sz="4400" b="1" dirty="0"/>
          </a:p>
          <a:p>
            <a:pPr marL="504825" indent="-441325" algn="just">
              <a:buFont typeface="Arial" pitchFamily="34" charset="0"/>
              <a:buChar char="•"/>
            </a:pPr>
            <a:r>
              <a:rPr lang="es-MX" sz="4000" dirty="0" smtClean="0">
                <a:latin typeface="Verdana"/>
                <a:ea typeface="Verdana"/>
                <a:cs typeface="Verdana"/>
              </a:rPr>
              <a:t>The Arch Creek Basin is characterized by low-lying topography and historic housing infrastructure, which over 80% were built pior to enforcing flood criteria (ULI, 2017).</a:t>
            </a:r>
          </a:p>
          <a:p>
            <a:pPr marL="504825" indent="-441325" algn="just">
              <a:buFont typeface="Arial" pitchFamily="34" charset="0"/>
              <a:buChar char="•"/>
            </a:pPr>
            <a:endParaRPr lang="es-MX" sz="4000" dirty="0" smtClean="0">
              <a:latin typeface="Verdana"/>
              <a:ea typeface="Verdana"/>
              <a:cs typeface="Verdana"/>
            </a:endParaRPr>
          </a:p>
          <a:p>
            <a:pPr marL="504825" indent="-441325" algn="just">
              <a:buFont typeface="Arial" pitchFamily="34" charset="0"/>
              <a:buChar char="•"/>
            </a:pPr>
            <a:r>
              <a:rPr lang="es-MX" sz="4000" dirty="0" smtClean="0">
                <a:latin typeface="Verdana"/>
                <a:ea typeface="Verdana"/>
                <a:cs typeface="Verdana"/>
              </a:rPr>
              <a:t>Flood risk is exacerbated by a rising water table caused by rain, tides, and sea level rise </a:t>
            </a:r>
            <a:r>
              <a:rPr lang="en-US" sz="4000" dirty="0">
                <a:latin typeface="Verdana"/>
                <a:ea typeface="Verdana"/>
                <a:cs typeface="Verdana"/>
              </a:rPr>
              <a:t>(Sukop et al., 2017</a:t>
            </a:r>
            <a:r>
              <a:rPr lang="en-US" sz="4000" dirty="0" smtClean="0">
                <a:latin typeface="Verdana"/>
                <a:ea typeface="Verdana"/>
                <a:cs typeface="Verdana"/>
              </a:rPr>
              <a:t>).</a:t>
            </a:r>
            <a:r>
              <a:rPr lang="es-MX" sz="4000" dirty="0" smtClean="0">
                <a:latin typeface="Verdana"/>
                <a:ea typeface="Verdana"/>
                <a:cs typeface="Verdana"/>
              </a:rPr>
              <a:t> Conditions </a:t>
            </a:r>
            <a:r>
              <a:rPr lang="es-MX" sz="4000" dirty="0">
                <a:latin typeface="Verdana"/>
                <a:ea typeface="Verdana"/>
                <a:cs typeface="Verdana"/>
              </a:rPr>
              <a:t>are expected to </a:t>
            </a:r>
            <a:r>
              <a:rPr lang="es-MX" sz="4000" dirty="0" smtClean="0">
                <a:latin typeface="Verdana"/>
                <a:ea typeface="Verdana"/>
                <a:cs typeface="Verdana"/>
              </a:rPr>
              <a:t>worsen </a:t>
            </a:r>
            <a:r>
              <a:rPr lang="es-MX" sz="4000" dirty="0">
                <a:latin typeface="Verdana"/>
                <a:ea typeface="Verdana"/>
                <a:cs typeface="Verdana"/>
              </a:rPr>
              <a:t>due to climate </a:t>
            </a:r>
            <a:r>
              <a:rPr lang="es-MX" sz="4000" dirty="0" smtClean="0">
                <a:latin typeface="Verdana"/>
                <a:ea typeface="Verdana"/>
                <a:cs typeface="Verdana"/>
              </a:rPr>
              <a:t>change (SLSC, 2019).</a:t>
            </a:r>
          </a:p>
          <a:p>
            <a:pPr marL="504825" indent="-441325" algn="just">
              <a:buFont typeface="Arial" pitchFamily="34" charset="0"/>
              <a:buChar char="•"/>
            </a:pPr>
            <a:endParaRPr lang="en-US" sz="4000" dirty="0" smtClean="0">
              <a:latin typeface="Verdana"/>
              <a:ea typeface="Verdana"/>
              <a:cs typeface="Verdana"/>
            </a:endParaRPr>
          </a:p>
          <a:p>
            <a:pPr marL="504825" indent="-441325" algn="just">
              <a:buFont typeface="Arial" pitchFamily="34" charset="0"/>
              <a:buChar char="•"/>
            </a:pPr>
            <a:r>
              <a:rPr lang="es-MX" sz="4000" dirty="0" smtClean="0">
                <a:latin typeface="Verdana"/>
                <a:ea typeface="Verdana"/>
                <a:cs typeface="Verdana"/>
              </a:rPr>
              <a:t>Miami-Dade County has recently  experienced a paradigm shift on how to approach climate change and build more flood </a:t>
            </a:r>
            <a:r>
              <a:rPr lang="es-MX" sz="4000" dirty="0">
                <a:latin typeface="Verdana"/>
                <a:ea typeface="Verdana"/>
                <a:cs typeface="Verdana"/>
              </a:rPr>
              <a:t>resilient </a:t>
            </a:r>
            <a:r>
              <a:rPr lang="es-MX" sz="4000" dirty="0" smtClean="0">
                <a:latin typeface="Verdana"/>
                <a:ea typeface="Verdana"/>
                <a:cs typeface="Verdana"/>
              </a:rPr>
              <a:t>communities with short-term adaptation and long-term mitigation strategies.</a:t>
            </a:r>
          </a:p>
          <a:p>
            <a:pPr marL="504825" indent="-441325" algn="just">
              <a:buFont typeface="Arial" pitchFamily="34" charset="0"/>
              <a:buChar char="•"/>
            </a:pPr>
            <a:endParaRPr lang="es-MX" sz="4000" dirty="0">
              <a:latin typeface="Verdana" pitchFamily="34" charset="0"/>
              <a:ea typeface="Verdana" pitchFamily="34" charset="0"/>
              <a:cs typeface="Verdana" pitchFamily="34" charset="0"/>
            </a:endParaRPr>
          </a:p>
          <a:p>
            <a:pPr algn="just"/>
            <a:r>
              <a:rPr lang="en-US" sz="4400" b="1" dirty="0" smtClean="0">
                <a:latin typeface="Verdana"/>
                <a:ea typeface="Verdana"/>
                <a:cs typeface="Verdana"/>
              </a:rPr>
              <a:t>PROPOSED RESEARCH:</a:t>
            </a:r>
            <a:endParaRPr lang="en-US" sz="4400" b="1" dirty="0"/>
          </a:p>
          <a:p>
            <a:pPr marL="504825" indent="-441325" algn="just">
              <a:buFont typeface="Arial" pitchFamily="34" charset="0"/>
              <a:buChar char="•"/>
            </a:pPr>
            <a:r>
              <a:rPr lang="en-US" sz="4000" dirty="0" smtClean="0">
                <a:latin typeface="Verdana"/>
                <a:ea typeface="Verdana"/>
                <a:cs typeface="Verdana"/>
              </a:rPr>
              <a:t>Development of a holistic 2D hydraulic model able to simulate the complex interactions of fluvial, pluvial, and coastal flooding conditions: surface runoff, storm drain systems, coastal surge, and groundwater flow. </a:t>
            </a:r>
          </a:p>
          <a:p>
            <a:pPr marL="63500" algn="just"/>
            <a:endParaRPr lang="en-US" sz="4000" dirty="0" smtClean="0">
              <a:latin typeface="Verdana"/>
              <a:ea typeface="Verdana"/>
              <a:cs typeface="Verdana"/>
            </a:endParaRPr>
          </a:p>
          <a:p>
            <a:pPr marL="504825" indent="-441325" algn="just">
              <a:buFont typeface="Arial" pitchFamily="34" charset="0"/>
              <a:buChar char="•"/>
            </a:pPr>
            <a:r>
              <a:rPr lang="es-MX" sz="4000" dirty="0" smtClean="0">
                <a:latin typeface="Verdana"/>
                <a:ea typeface="Verdana"/>
                <a:cs typeface="Verdana" pitchFamily="34" charset="0"/>
              </a:rPr>
              <a:t>Evaluate the potential of coarser resolution models in urban settings to identify the maximum grid resolution thresholds (i.e. 10ft, 25ft, 50ft) for model optimization. </a:t>
            </a:r>
            <a:endParaRPr lang="en-US" sz="4000" dirty="0">
              <a:latin typeface="Verdana" pitchFamily="34" charset="0"/>
              <a:ea typeface="Verdana" pitchFamily="34" charset="0"/>
              <a:cs typeface="Verdana" pitchFamily="34" charset="0"/>
            </a:endParaRPr>
          </a:p>
        </p:txBody>
      </p:sp>
      <p:sp>
        <p:nvSpPr>
          <p:cNvPr id="46" name="TextBox 45"/>
          <p:cNvSpPr txBox="1"/>
          <p:nvPr/>
        </p:nvSpPr>
        <p:spPr>
          <a:xfrm>
            <a:off x="12550226" y="7131707"/>
            <a:ext cx="10686072" cy="5632311"/>
          </a:xfrm>
          <a:prstGeom prst="rect">
            <a:avLst/>
          </a:prstGeom>
          <a:noFill/>
        </p:spPr>
        <p:txBody>
          <a:bodyPr wrap="square" rtlCol="0">
            <a:spAutoFit/>
          </a:bodyPr>
          <a:lstStyle/>
          <a:p>
            <a:pPr algn="just"/>
            <a:r>
              <a:rPr lang="en-US" sz="4000" dirty="0" smtClean="0">
                <a:latin typeface="Verdana" pitchFamily="34" charset="0"/>
                <a:ea typeface="Verdana" pitchFamily="34" charset="0"/>
                <a:cs typeface="Verdana" pitchFamily="34" charset="0"/>
              </a:rPr>
              <a:t>The 2D dynamic flood routing model for open channel hydraulics and unconfined overland flow </a:t>
            </a:r>
            <a:r>
              <a:rPr lang="en-US" sz="4000" b="1" dirty="0" smtClean="0">
                <a:latin typeface="Verdana" pitchFamily="34" charset="0"/>
                <a:ea typeface="Verdana" pitchFamily="34" charset="0"/>
                <a:cs typeface="Verdana" pitchFamily="34" charset="0"/>
              </a:rPr>
              <a:t>FLO-2D </a:t>
            </a:r>
            <a:r>
              <a:rPr lang="en-US" sz="4000" dirty="0" smtClean="0">
                <a:latin typeface="Verdana" pitchFamily="34" charset="0"/>
                <a:ea typeface="Verdana" pitchFamily="34" charset="0"/>
                <a:cs typeface="Verdana" pitchFamily="34" charset="0"/>
              </a:rPr>
              <a:t>(O’Brien, 1993) is coupled with:</a:t>
            </a:r>
          </a:p>
          <a:p>
            <a:pPr algn="just"/>
            <a:r>
              <a:rPr lang="en-US" sz="4000" dirty="0" smtClean="0">
                <a:latin typeface="Verdana" pitchFamily="34" charset="0"/>
                <a:ea typeface="Verdana" pitchFamily="34" charset="0"/>
                <a:cs typeface="Verdana" pitchFamily="34" charset="0"/>
              </a:rPr>
              <a:t> </a:t>
            </a:r>
            <a:endParaRPr lang="en-US" sz="4000" dirty="0">
              <a:latin typeface="Verdana" pitchFamily="34" charset="0"/>
              <a:ea typeface="Verdana" pitchFamily="34" charset="0"/>
              <a:cs typeface="Verdana" pitchFamily="34" charset="0"/>
            </a:endParaRPr>
          </a:p>
          <a:p>
            <a:pPr marL="504825" indent="-504825">
              <a:buFont typeface="Arial" pitchFamily="34" charset="0"/>
              <a:buChar char="•"/>
            </a:pPr>
            <a:r>
              <a:rPr lang="en-US" sz="4000" dirty="0" smtClean="0">
                <a:latin typeface="Verdana" pitchFamily="34" charset="0"/>
                <a:ea typeface="Verdana" pitchFamily="34" charset="0"/>
                <a:cs typeface="Verdana" pitchFamily="34" charset="0"/>
              </a:rPr>
              <a:t>1D Pipe hydraulics: </a:t>
            </a:r>
            <a:r>
              <a:rPr lang="en-US" sz="4000" b="1" dirty="0" smtClean="0">
                <a:latin typeface="Verdana" pitchFamily="34" charset="0"/>
                <a:ea typeface="Verdana" pitchFamily="34" charset="0"/>
                <a:cs typeface="Verdana" pitchFamily="34" charset="0"/>
              </a:rPr>
              <a:t>EPA SWMM</a:t>
            </a:r>
            <a:r>
              <a:rPr lang="en-US" sz="4000" dirty="0" smtClean="0">
                <a:latin typeface="Verdana" pitchFamily="34" charset="0"/>
                <a:ea typeface="Verdana" pitchFamily="34" charset="0"/>
                <a:cs typeface="Verdana" pitchFamily="34" charset="0"/>
              </a:rPr>
              <a:t> (Rossman, 2009)</a:t>
            </a:r>
          </a:p>
          <a:p>
            <a:pPr marL="504825" indent="-504825">
              <a:buFont typeface="Arial" pitchFamily="34" charset="0"/>
              <a:buChar char="•"/>
            </a:pPr>
            <a:r>
              <a:rPr lang="en-US" sz="4000" dirty="0" smtClean="0">
                <a:latin typeface="Verdana" pitchFamily="34" charset="0"/>
                <a:ea typeface="Verdana" pitchFamily="34" charset="0"/>
                <a:cs typeface="Verdana" pitchFamily="34" charset="0"/>
              </a:rPr>
              <a:t>3D Groundwater conditions: </a:t>
            </a:r>
            <a:r>
              <a:rPr lang="en-US" sz="4000" b="1" dirty="0" smtClean="0">
                <a:latin typeface="Verdana" pitchFamily="34" charset="0"/>
                <a:ea typeface="Verdana" pitchFamily="34" charset="0"/>
                <a:cs typeface="Verdana" pitchFamily="34" charset="0"/>
              </a:rPr>
              <a:t>MODFLOW-2005</a:t>
            </a:r>
            <a:r>
              <a:rPr lang="en-US" sz="4000" dirty="0" smtClean="0">
                <a:latin typeface="Verdana" pitchFamily="34" charset="0"/>
                <a:ea typeface="Verdana" pitchFamily="34" charset="0"/>
                <a:cs typeface="Verdana" pitchFamily="34" charset="0"/>
              </a:rPr>
              <a:t> (Harbaugh, 2005)</a:t>
            </a:r>
            <a:endParaRPr lang="en-US" sz="4000" dirty="0">
              <a:latin typeface="Verdana" pitchFamily="34" charset="0"/>
              <a:ea typeface="Verdana" pitchFamily="34" charset="0"/>
              <a:cs typeface="Verdana" pitchFamily="34" charset="0"/>
            </a:endParaRPr>
          </a:p>
        </p:txBody>
      </p:sp>
      <p:sp>
        <p:nvSpPr>
          <p:cNvPr id="53" name="TextBox 52"/>
          <p:cNvSpPr txBox="1"/>
          <p:nvPr/>
        </p:nvSpPr>
        <p:spPr>
          <a:xfrm>
            <a:off x="23592189" y="7136571"/>
            <a:ext cx="19079811" cy="4401205"/>
          </a:xfrm>
          <a:prstGeom prst="rect">
            <a:avLst/>
          </a:prstGeom>
          <a:noFill/>
        </p:spPr>
        <p:txBody>
          <a:bodyPr wrap="square" rtlCol="0">
            <a:spAutoFit/>
          </a:bodyPr>
          <a:lstStyle/>
          <a:p>
            <a:pPr marL="457200" indent="-387350" algn="just">
              <a:buFont typeface="Arial" pitchFamily="34" charset="0"/>
              <a:buChar char="•"/>
            </a:pPr>
            <a:r>
              <a:rPr lang="en-US" sz="4000" dirty="0" smtClean="0">
                <a:latin typeface="Verdana" pitchFamily="34" charset="0"/>
                <a:ea typeface="Verdana" pitchFamily="34" charset="0"/>
                <a:cs typeface="Verdana" pitchFamily="34" charset="0"/>
              </a:rPr>
              <a:t>This research investigates the </a:t>
            </a:r>
            <a:r>
              <a:rPr lang="es-MX" sz="4000" dirty="0" smtClean="0">
                <a:latin typeface="Verdana" pitchFamily="34" charset="0"/>
                <a:ea typeface="Verdana" pitchFamily="34" charset="0"/>
                <a:cs typeface="Verdana" pitchFamily="34" charset="0"/>
              </a:rPr>
              <a:t>development </a:t>
            </a:r>
            <a:r>
              <a:rPr lang="es-MX" sz="4000" dirty="0">
                <a:latin typeface="Verdana" pitchFamily="34" charset="0"/>
                <a:ea typeface="Verdana" pitchFamily="34" charset="0"/>
                <a:cs typeface="Verdana" pitchFamily="34" charset="0"/>
              </a:rPr>
              <a:t>of a coupled 2D hydraulic model that captures the complete picture of flooding due to rainfall, storm surge, and sea level </a:t>
            </a:r>
            <a:r>
              <a:rPr lang="es-MX" sz="4000" dirty="0" smtClean="0">
                <a:latin typeface="Verdana" pitchFamily="34" charset="0"/>
                <a:ea typeface="Verdana" pitchFamily="34" charset="0"/>
                <a:cs typeface="Verdana" pitchFamily="34" charset="0"/>
              </a:rPr>
              <a:t>rise using a 50ft grid resolution.</a:t>
            </a:r>
          </a:p>
          <a:p>
            <a:pPr marL="69850" algn="just"/>
            <a:endParaRPr lang="es-MX" sz="4000" dirty="0" smtClean="0">
              <a:latin typeface="Verdana" pitchFamily="34" charset="0"/>
              <a:ea typeface="Verdana" pitchFamily="34" charset="0"/>
              <a:cs typeface="Verdana" pitchFamily="34" charset="0"/>
            </a:endParaRPr>
          </a:p>
          <a:p>
            <a:pPr marL="457200" indent="-387350" algn="just">
              <a:buFont typeface="Arial" pitchFamily="34" charset="0"/>
              <a:buChar char="•"/>
            </a:pPr>
            <a:r>
              <a:rPr lang="en-US" sz="4000" dirty="0" smtClean="0">
                <a:latin typeface="Verdana" pitchFamily="34" charset="0"/>
                <a:ea typeface="Verdana" pitchFamily="34" charset="0"/>
                <a:cs typeface="Verdana" pitchFamily="34" charset="0"/>
              </a:rPr>
              <a:t>The integration of all flooding conditions is a challenge but can provide unique insights on the hydraulics behavior compared to a single modeling approach.</a:t>
            </a:r>
          </a:p>
        </p:txBody>
      </p:sp>
      <p:sp>
        <p:nvSpPr>
          <p:cNvPr id="55" name="TextBox 54"/>
          <p:cNvSpPr txBox="1"/>
          <p:nvPr/>
        </p:nvSpPr>
        <p:spPr>
          <a:xfrm>
            <a:off x="13376156" y="26749789"/>
            <a:ext cx="9026644" cy="584775"/>
          </a:xfrm>
          <a:prstGeom prst="rect">
            <a:avLst/>
          </a:prstGeom>
          <a:noFill/>
        </p:spPr>
        <p:txBody>
          <a:bodyPr wrap="square" rtlCol="0">
            <a:spAutoFit/>
          </a:bodyPr>
          <a:lstStyle/>
          <a:p>
            <a:r>
              <a:rPr lang="en-US" sz="3200" b="1" i="1" dirty="0" smtClean="0">
                <a:latin typeface="Verdana" pitchFamily="34" charset="0"/>
                <a:ea typeface="Verdana" pitchFamily="34" charset="0"/>
                <a:cs typeface="Verdana" pitchFamily="34" charset="0"/>
              </a:rPr>
              <a:t>Figure 1: </a:t>
            </a:r>
            <a:r>
              <a:rPr lang="en-US" sz="3200" i="1" dirty="0" smtClean="0">
                <a:latin typeface="Verdana" pitchFamily="34" charset="0"/>
                <a:ea typeface="Verdana" pitchFamily="34" charset="0"/>
                <a:cs typeface="Verdana" pitchFamily="34" charset="0"/>
              </a:rPr>
              <a:t>Flooding levels Arch Creek Basin</a:t>
            </a:r>
            <a:endParaRPr lang="en-US" sz="3200" i="1" dirty="0">
              <a:latin typeface="Verdana" pitchFamily="34" charset="0"/>
              <a:ea typeface="Verdana" pitchFamily="34" charset="0"/>
              <a:cs typeface="Verdana" pitchFamily="34" charset="0"/>
            </a:endParaRPr>
          </a:p>
        </p:txBody>
      </p:sp>
      <p:pic>
        <p:nvPicPr>
          <p:cNvPr id="28" name="Immagin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585" y="639004"/>
            <a:ext cx="5075850" cy="2478333"/>
          </a:xfrm>
          <a:prstGeom prst="rect">
            <a:avLst/>
          </a:prstGeom>
          <a:ln>
            <a:noFill/>
          </a:ln>
        </p:spPr>
      </p:pic>
      <p:pic>
        <p:nvPicPr>
          <p:cNvPr id="2" name="Immagine 1"/>
          <p:cNvPicPr>
            <a:picLocks noChangeAspect="1"/>
          </p:cNvPicPr>
          <p:nvPr/>
        </p:nvPicPr>
        <p:blipFill>
          <a:blip r:embed="rId7"/>
          <a:stretch>
            <a:fillRect/>
          </a:stretch>
        </p:blipFill>
        <p:spPr>
          <a:xfrm>
            <a:off x="37567442" y="639004"/>
            <a:ext cx="5104558" cy="2486414"/>
          </a:xfrm>
          <a:prstGeom prst="rect">
            <a:avLst/>
          </a:prstGeom>
        </p:spPr>
      </p:pic>
      <p:sp>
        <p:nvSpPr>
          <p:cNvPr id="36" name="TextBox 10"/>
          <p:cNvSpPr txBox="1"/>
          <p:nvPr/>
        </p:nvSpPr>
        <p:spPr>
          <a:xfrm>
            <a:off x="6143630" y="31623000"/>
            <a:ext cx="7429021" cy="707886"/>
          </a:xfrm>
          <a:prstGeom prst="rect">
            <a:avLst/>
          </a:prstGeom>
          <a:noFill/>
        </p:spPr>
        <p:txBody>
          <a:bodyPr wrap="none" rtlCol="0">
            <a:spAutoFit/>
          </a:bodyPr>
          <a:lstStyle/>
          <a:p>
            <a:r>
              <a:rPr lang="en-US" sz="4000" dirty="0">
                <a:latin typeface="Verdana" panose="020B0604030504040204" pitchFamily="34" charset="0"/>
                <a:ea typeface="Verdana" panose="020B0604030504040204" pitchFamily="34" charset="0"/>
                <a:cs typeface="Verdana" panose="020B0604030504040204" pitchFamily="34" charset="0"/>
              </a:rPr>
              <a:t>http</a:t>
            </a:r>
            <a:r>
              <a:rPr lang="en-US" sz="4000" dirty="0" smtClean="0">
                <a:latin typeface="Verdana" panose="020B0604030504040204" pitchFamily="34" charset="0"/>
                <a:ea typeface="Verdana" panose="020B0604030504040204" pitchFamily="34" charset="0"/>
                <a:cs typeface="Verdana" panose="020B0604030504040204" pitchFamily="34" charset="0"/>
              </a:rPr>
              <a:t>://warredoc.unistrapg.it</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9" name="Rettangolo 38"/>
          <p:cNvSpPr/>
          <p:nvPr/>
        </p:nvSpPr>
        <p:spPr>
          <a:xfrm>
            <a:off x="1249586" y="3193096"/>
            <a:ext cx="41422414" cy="2118826"/>
          </a:xfrm>
          <a:prstGeom prst="rect">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2" name="Straight Connector 39"/>
          <p:cNvCxnSpPr/>
          <p:nvPr/>
        </p:nvCxnSpPr>
        <p:spPr>
          <a:xfrm flipH="1" flipV="1">
            <a:off x="23393400" y="5480904"/>
            <a:ext cx="34941" cy="2157009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3" name="Gruppo 42"/>
          <p:cNvGrpSpPr/>
          <p:nvPr/>
        </p:nvGrpSpPr>
        <p:grpSpPr>
          <a:xfrm>
            <a:off x="13166772" y="17477224"/>
            <a:ext cx="9452979" cy="9202515"/>
            <a:chOff x="0" y="0"/>
            <a:chExt cx="5943600" cy="5786120"/>
          </a:xfrm>
        </p:grpSpPr>
        <p:pic>
          <p:nvPicPr>
            <p:cNvPr id="44" name="Immagin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5943600" cy="5786120"/>
            </a:xfrm>
            <a:prstGeom prst="rect">
              <a:avLst/>
            </a:prstGeom>
          </p:spPr>
        </p:pic>
        <p:pic>
          <p:nvPicPr>
            <p:cNvPr id="47" name="Immagine 4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00575" y="4200525"/>
              <a:ext cx="1343025" cy="1581150"/>
            </a:xfrm>
            <a:prstGeom prst="rect">
              <a:avLst/>
            </a:prstGeom>
          </p:spPr>
        </p:pic>
      </p:grpSp>
      <p:sp>
        <p:nvSpPr>
          <p:cNvPr id="48" name="TextBox 30"/>
          <p:cNvSpPr txBox="1"/>
          <p:nvPr/>
        </p:nvSpPr>
        <p:spPr>
          <a:xfrm>
            <a:off x="12157059" y="12805827"/>
            <a:ext cx="11430000" cy="1138773"/>
          </a:xfrm>
          <a:prstGeom prst="rect">
            <a:avLst/>
          </a:prstGeom>
          <a:noFill/>
        </p:spPr>
        <p:txBody>
          <a:bodyPr wrap="square" rtlCol="0">
            <a:spAutoFit/>
          </a:bodyPr>
          <a:lstStyle/>
          <a:p>
            <a:pPr algn="ctr"/>
            <a:r>
              <a:rPr lang="en-US" sz="6800" b="1" u="sng" dirty="0" smtClean="0">
                <a:latin typeface="Verdana" pitchFamily="34" charset="0"/>
                <a:ea typeface="Verdana" pitchFamily="34" charset="0"/>
                <a:cs typeface="Verdana" pitchFamily="34" charset="0"/>
              </a:rPr>
              <a:t>Components</a:t>
            </a:r>
            <a:endParaRPr lang="en-US" sz="6800" b="1" u="sng" dirty="0">
              <a:latin typeface="Verdana" pitchFamily="34" charset="0"/>
              <a:ea typeface="Verdana" pitchFamily="34" charset="0"/>
              <a:cs typeface="Verdana" pitchFamily="34" charset="0"/>
            </a:endParaRPr>
          </a:p>
        </p:txBody>
      </p:sp>
      <p:sp>
        <p:nvSpPr>
          <p:cNvPr id="57" name="TextBox 45"/>
          <p:cNvSpPr txBox="1"/>
          <p:nvPr/>
        </p:nvSpPr>
        <p:spPr>
          <a:xfrm>
            <a:off x="12550226" y="14203501"/>
            <a:ext cx="10274833" cy="3170099"/>
          </a:xfrm>
          <a:prstGeom prst="rect">
            <a:avLst/>
          </a:prstGeom>
          <a:noFill/>
        </p:spPr>
        <p:txBody>
          <a:bodyPr wrap="square" rtlCol="0">
            <a:spAutoFit/>
          </a:bodyPr>
          <a:lstStyle/>
          <a:p>
            <a:pPr marL="571500" indent="-571500">
              <a:buFont typeface="Arial" panose="020B0604020202020204" pitchFamily="34" charset="0"/>
              <a:buChar char="•"/>
            </a:pPr>
            <a:r>
              <a:rPr lang="es-MX" sz="4000" dirty="0" smtClean="0">
                <a:latin typeface="Verdana" pitchFamily="34" charset="0"/>
                <a:ea typeface="Verdana" pitchFamily="34" charset="0"/>
                <a:cs typeface="Verdana" pitchFamily="34" charset="0"/>
              </a:rPr>
              <a:t>Channels* </a:t>
            </a:r>
          </a:p>
          <a:p>
            <a:pPr marL="571500" indent="-571500">
              <a:buFont typeface="Arial" panose="020B0604020202020204" pitchFamily="34" charset="0"/>
              <a:buChar char="•"/>
            </a:pPr>
            <a:r>
              <a:rPr lang="es-MX" sz="4000" dirty="0" smtClean="0">
                <a:latin typeface="Verdana" pitchFamily="34" charset="0"/>
                <a:ea typeface="Verdana" pitchFamily="34" charset="0"/>
                <a:cs typeface="Verdana" pitchFamily="34" charset="0"/>
              </a:rPr>
              <a:t>Storm drainage system*</a:t>
            </a:r>
          </a:p>
          <a:p>
            <a:pPr marL="571500" indent="-571500">
              <a:buFont typeface="Arial" panose="020B0604020202020204" pitchFamily="34" charset="0"/>
              <a:buChar char="•"/>
            </a:pPr>
            <a:r>
              <a:rPr lang="es-MX" sz="4000" dirty="0" smtClean="0">
                <a:latin typeface="Verdana" pitchFamily="34" charset="0"/>
                <a:ea typeface="Verdana" pitchFamily="34" charset="0"/>
                <a:cs typeface="Verdana" pitchFamily="34" charset="0"/>
              </a:rPr>
              <a:t>Buildings and Land Use</a:t>
            </a:r>
          </a:p>
          <a:p>
            <a:pPr marL="571500" indent="-571500">
              <a:buFont typeface="Arial" panose="020B0604020202020204" pitchFamily="34" charset="0"/>
              <a:buChar char="•"/>
            </a:pPr>
            <a:r>
              <a:rPr lang="es-MX" sz="4000" dirty="0" smtClean="0">
                <a:latin typeface="Verdana" pitchFamily="34" charset="0"/>
                <a:ea typeface="Verdana" pitchFamily="34" charset="0"/>
                <a:cs typeface="Verdana" pitchFamily="34" charset="0"/>
              </a:rPr>
              <a:t>Infiltration</a:t>
            </a:r>
          </a:p>
          <a:p>
            <a:pPr marL="571500" indent="-571500">
              <a:buFont typeface="Arial" panose="020B0604020202020204" pitchFamily="34" charset="0"/>
              <a:buChar char="•"/>
            </a:pPr>
            <a:r>
              <a:rPr lang="es-MX" sz="4000" dirty="0" smtClean="0">
                <a:latin typeface="Verdana" pitchFamily="34" charset="0"/>
                <a:ea typeface="Verdana" pitchFamily="34" charset="0"/>
                <a:cs typeface="Verdana" pitchFamily="34" charset="0"/>
              </a:rPr>
              <a:t>Coastal Surge</a:t>
            </a:r>
          </a:p>
        </p:txBody>
      </p:sp>
      <p:sp>
        <p:nvSpPr>
          <p:cNvPr id="58" name="TextBox 29"/>
          <p:cNvSpPr txBox="1"/>
          <p:nvPr/>
        </p:nvSpPr>
        <p:spPr>
          <a:xfrm>
            <a:off x="23241000" y="11646907"/>
            <a:ext cx="20040598" cy="1200329"/>
          </a:xfrm>
          <a:prstGeom prst="rect">
            <a:avLst/>
          </a:prstGeom>
          <a:noFill/>
        </p:spPr>
        <p:txBody>
          <a:bodyPr wrap="square" rtlCol="0">
            <a:spAutoFit/>
          </a:bodyPr>
          <a:lstStyle/>
          <a:p>
            <a:pPr algn="ctr"/>
            <a:r>
              <a:rPr lang="en-US" sz="7200" b="1" u="sng" dirty="0" smtClean="0">
                <a:latin typeface="Verdana" pitchFamily="34" charset="0"/>
                <a:ea typeface="Verdana" pitchFamily="34" charset="0"/>
                <a:cs typeface="Verdana" pitchFamily="34" charset="0"/>
              </a:rPr>
              <a:t>Conclusions and Opportunities</a:t>
            </a:r>
            <a:endParaRPr lang="en-US" sz="7200" b="1" u="sng" dirty="0">
              <a:latin typeface="Verdana" pitchFamily="34" charset="0"/>
              <a:ea typeface="Verdana" pitchFamily="34" charset="0"/>
              <a:cs typeface="Verdana" pitchFamily="34" charset="0"/>
            </a:endParaRPr>
          </a:p>
        </p:txBody>
      </p:sp>
      <p:sp>
        <p:nvSpPr>
          <p:cNvPr id="59" name="TextBox 52"/>
          <p:cNvSpPr txBox="1"/>
          <p:nvPr/>
        </p:nvSpPr>
        <p:spPr>
          <a:xfrm>
            <a:off x="23560105" y="12764018"/>
            <a:ext cx="19111895" cy="9264075"/>
          </a:xfrm>
          <a:prstGeom prst="rect">
            <a:avLst/>
          </a:prstGeom>
          <a:noFill/>
        </p:spPr>
        <p:txBody>
          <a:bodyPr wrap="square" rtlCol="0">
            <a:spAutoFit/>
          </a:bodyPr>
          <a:lstStyle/>
          <a:p>
            <a:endParaRPr lang="en-US" sz="3600" dirty="0"/>
          </a:p>
          <a:p>
            <a:pPr marL="457200" indent="-387350" algn="just">
              <a:buFont typeface="Arial" pitchFamily="34" charset="0"/>
              <a:buChar char="•"/>
            </a:pPr>
            <a:r>
              <a:rPr lang="en-US" sz="4000" dirty="0" smtClean="0">
                <a:latin typeface="Verdana" pitchFamily="34" charset="0"/>
                <a:ea typeface="Verdana" pitchFamily="34" charset="0"/>
                <a:cs typeface="Verdana" pitchFamily="34" charset="0"/>
              </a:rPr>
              <a:t>Promising results for adopting coarser models improves computational efficiency. Performance metrics are still needed to evaluate the water surface levels and flood inundation extent.</a:t>
            </a:r>
          </a:p>
          <a:p>
            <a:pPr marL="457200" indent="-387350" algn="just">
              <a:buFont typeface="Arial" pitchFamily="34" charset="0"/>
              <a:buChar char="•"/>
            </a:pPr>
            <a:endParaRPr lang="en-US" sz="4000" dirty="0" smtClean="0">
              <a:latin typeface="Verdana" pitchFamily="34" charset="0"/>
              <a:ea typeface="Verdana" pitchFamily="34" charset="0"/>
              <a:cs typeface="Verdana" pitchFamily="34" charset="0"/>
            </a:endParaRPr>
          </a:p>
          <a:p>
            <a:pPr marL="457200" indent="-387350" algn="just">
              <a:buFont typeface="Arial" pitchFamily="34" charset="0"/>
              <a:buChar char="•"/>
            </a:pPr>
            <a:r>
              <a:rPr lang="es-MX" sz="4000" dirty="0">
                <a:latin typeface="Verdana" pitchFamily="34" charset="0"/>
                <a:ea typeface="Verdana" pitchFamily="34" charset="0"/>
                <a:cs typeface="Verdana" pitchFamily="34" charset="0"/>
              </a:rPr>
              <a:t>Further validation with official hydrologic and hydraulic modeling tools by the SFWMD (XP-SWMM).</a:t>
            </a:r>
          </a:p>
          <a:p>
            <a:pPr marL="457200" indent="-387350" algn="just">
              <a:buFont typeface="Arial" pitchFamily="34" charset="0"/>
              <a:buChar char="•"/>
            </a:pPr>
            <a:endParaRPr lang="en-US" sz="4000" dirty="0">
              <a:latin typeface="Verdana" pitchFamily="34" charset="0"/>
              <a:ea typeface="Verdana" pitchFamily="34" charset="0"/>
              <a:cs typeface="Verdana" pitchFamily="34" charset="0"/>
            </a:endParaRPr>
          </a:p>
          <a:p>
            <a:pPr marL="457200" indent="-387350" algn="just">
              <a:buFont typeface="Arial" pitchFamily="34" charset="0"/>
              <a:buChar char="•"/>
            </a:pPr>
            <a:r>
              <a:rPr lang="en-US" sz="4000" dirty="0" smtClean="0">
                <a:latin typeface="Verdana" pitchFamily="34" charset="0"/>
                <a:ea typeface="Verdana" pitchFamily="34" charset="0"/>
                <a:cs typeface="Verdana" pitchFamily="34" charset="0"/>
              </a:rPr>
              <a:t>This research can set the foundation to investigate the ripple effects of flooding in multidisciplinary fields (i.e. socio-economic costs, performance of structural measures, flooded septic tanks, urban and ecological degradation). </a:t>
            </a:r>
          </a:p>
          <a:p>
            <a:pPr marL="457200" indent="-387350" algn="just">
              <a:buFont typeface="Arial" pitchFamily="34" charset="0"/>
              <a:buChar char="•"/>
            </a:pPr>
            <a:endParaRPr lang="en-US" sz="4000" dirty="0" smtClean="0">
              <a:latin typeface="Verdana" pitchFamily="34" charset="0"/>
              <a:ea typeface="Verdana" pitchFamily="34" charset="0"/>
              <a:cs typeface="Verdana" pitchFamily="34" charset="0"/>
            </a:endParaRPr>
          </a:p>
          <a:p>
            <a:pPr marL="457200" indent="-387350" algn="just">
              <a:buFont typeface="Arial" pitchFamily="34" charset="0"/>
              <a:buChar char="•"/>
            </a:pPr>
            <a:r>
              <a:rPr lang="es-MX" sz="4000" dirty="0" smtClean="0">
                <a:latin typeface="Verdana" pitchFamily="34" charset="0"/>
                <a:ea typeface="Verdana" pitchFamily="34" charset="0"/>
                <a:cs typeface="Verdana" pitchFamily="34" charset="0"/>
              </a:rPr>
              <a:t>Citizen science measurements and initiatives can contribute to flood models calibration parameters and reduce errors in flood delineation.</a:t>
            </a:r>
            <a:endParaRPr lang="en-US" sz="4000" dirty="0">
              <a:latin typeface="Verdana" pitchFamily="34" charset="0"/>
              <a:ea typeface="Verdana" pitchFamily="34" charset="0"/>
              <a:cs typeface="Verdana" pitchFamily="34" charset="0"/>
            </a:endParaRPr>
          </a:p>
        </p:txBody>
      </p:sp>
      <p:sp>
        <p:nvSpPr>
          <p:cNvPr id="60" name="TextBox 29"/>
          <p:cNvSpPr txBox="1"/>
          <p:nvPr/>
        </p:nvSpPr>
        <p:spPr>
          <a:xfrm>
            <a:off x="23241000" y="22080014"/>
            <a:ext cx="19900525" cy="1200329"/>
          </a:xfrm>
          <a:prstGeom prst="rect">
            <a:avLst/>
          </a:prstGeom>
          <a:noFill/>
        </p:spPr>
        <p:txBody>
          <a:bodyPr wrap="square" rtlCol="0">
            <a:spAutoFit/>
          </a:bodyPr>
          <a:lstStyle/>
          <a:p>
            <a:pPr algn="ctr"/>
            <a:r>
              <a:rPr lang="en-US" sz="7200" b="1" u="sng" dirty="0" smtClean="0">
                <a:latin typeface="Verdana" pitchFamily="34" charset="0"/>
                <a:ea typeface="Verdana" pitchFamily="34" charset="0"/>
                <a:cs typeface="Verdana" pitchFamily="34" charset="0"/>
              </a:rPr>
              <a:t>References</a:t>
            </a:r>
            <a:endParaRPr lang="en-US" sz="7200" b="1" u="sng" dirty="0">
              <a:latin typeface="Verdana" pitchFamily="34" charset="0"/>
              <a:ea typeface="Verdana" pitchFamily="34" charset="0"/>
              <a:cs typeface="Verdana" pitchFamily="34" charset="0"/>
            </a:endParaRPr>
          </a:p>
        </p:txBody>
      </p:sp>
      <p:sp>
        <p:nvSpPr>
          <p:cNvPr id="61" name="TextBox 52"/>
          <p:cNvSpPr txBox="1"/>
          <p:nvPr/>
        </p:nvSpPr>
        <p:spPr>
          <a:xfrm>
            <a:off x="23547780" y="23583269"/>
            <a:ext cx="19124220" cy="3564053"/>
          </a:xfrm>
          <a:prstGeom prst="rect">
            <a:avLst/>
          </a:prstGeom>
          <a:noFill/>
        </p:spPr>
        <p:txBody>
          <a:bodyPr wrap="square" rtlCol="0">
            <a:spAutoFit/>
          </a:bodyPr>
          <a:lstStyle/>
          <a:p>
            <a:pPr marL="571500" indent="-571500" algn="just">
              <a:buFont typeface="Arial" panose="020B0604020202020204" pitchFamily="34" charset="0"/>
              <a:buChar char="•"/>
            </a:pPr>
            <a:r>
              <a:rPr lang="en-US" sz="2400" dirty="0" smtClean="0">
                <a:latin typeface="Verdana" pitchFamily="34" charset="0"/>
                <a:ea typeface="Verdana" pitchFamily="34" charset="0"/>
                <a:cs typeface="Verdana" pitchFamily="34" charset="0"/>
              </a:rPr>
              <a:t>Urban </a:t>
            </a:r>
            <a:r>
              <a:rPr lang="en-US" sz="2400" dirty="0">
                <a:latin typeface="Verdana" pitchFamily="34" charset="0"/>
                <a:ea typeface="Verdana" pitchFamily="34" charset="0"/>
                <a:cs typeface="Verdana" pitchFamily="34" charset="0"/>
              </a:rPr>
              <a:t>Land Institute (2016).Arch Creek Basin Miami-Dade County, Florida. Addressing Climate Vulnerabilities and Social Equity with an Adaptation Action Area Framework. May 22-27, 2016</a:t>
            </a:r>
            <a:r>
              <a:rPr lang="en-US" sz="2400" dirty="0" smtClean="0">
                <a:latin typeface="Verdana" pitchFamily="34" charset="0"/>
                <a:ea typeface="Verdana" pitchFamily="34" charset="0"/>
                <a:cs typeface="Verdana" pitchFamily="34" charset="0"/>
              </a:rPr>
              <a:t>.</a:t>
            </a:r>
          </a:p>
          <a:p>
            <a:pPr marL="571500" indent="-571500" algn="just">
              <a:buFont typeface="Arial" panose="020B0604020202020204" pitchFamily="34" charset="0"/>
              <a:buChar char="•"/>
            </a:pPr>
            <a:endParaRPr lang="es-MX" sz="2400" dirty="0">
              <a:latin typeface="Verdana" pitchFamily="34" charset="0"/>
              <a:ea typeface="Verdana" pitchFamily="34" charset="0"/>
              <a:cs typeface="Verdana" pitchFamily="34" charset="0"/>
            </a:endParaRPr>
          </a:p>
          <a:p>
            <a:pPr marL="571500" indent="-571500" algn="just">
              <a:buFont typeface="Arial" panose="020B0604020202020204" pitchFamily="34" charset="0"/>
              <a:buChar char="•"/>
            </a:pPr>
            <a:r>
              <a:rPr lang="en-US" sz="2400" dirty="0">
                <a:latin typeface="Verdana" pitchFamily="34" charset="0"/>
                <a:ea typeface="Verdana" pitchFamily="34" charset="0"/>
                <a:cs typeface="Verdana" pitchFamily="34" charset="0"/>
              </a:rPr>
              <a:t>Sukop, Michael &amp; Rogers, Martina &amp; Guannel, Greg &amp; Infanti, Johnna &amp; Hagemann, Katherine. (2017). High temporal resolution modeling of the impact of rain, tides, and sea level rise on water table flooding in the Arch Creek basin, Miami-Dade County Florida USA. Science of The Total Environment. 616-617. 10.1016/j.scitotenv.2017.10.170.</a:t>
            </a:r>
          </a:p>
          <a:p>
            <a:pPr marL="571500" indent="-571500" algn="just">
              <a:buFont typeface="Arial" panose="020B0604020202020204" pitchFamily="34" charset="0"/>
              <a:buChar char="•"/>
            </a:pPr>
            <a:endParaRPr lang="en-US" sz="2400" dirty="0">
              <a:latin typeface="Verdana" pitchFamily="34" charset="0"/>
              <a:ea typeface="Verdana" pitchFamily="34" charset="0"/>
              <a:cs typeface="Verdana" pitchFamily="34" charset="0"/>
            </a:endParaRPr>
          </a:p>
          <a:p>
            <a:pPr marL="571500" indent="-571500" algn="just">
              <a:buFont typeface="Arial" panose="020B0604020202020204" pitchFamily="34" charset="0"/>
              <a:buChar char="•"/>
            </a:pPr>
            <a:r>
              <a:rPr lang="en-US" sz="2400" dirty="0" smtClean="0">
                <a:latin typeface="Verdana" pitchFamily="34" charset="0"/>
                <a:ea typeface="Verdana" pitchFamily="34" charset="0"/>
                <a:cs typeface="Verdana" pitchFamily="34" charset="0"/>
              </a:rPr>
              <a:t>Sea </a:t>
            </a:r>
            <a:r>
              <a:rPr lang="en-US" sz="2400" dirty="0">
                <a:latin typeface="Verdana" pitchFamily="34" charset="0"/>
                <a:ea typeface="Verdana" pitchFamily="34" charset="0"/>
                <a:cs typeface="Verdana" pitchFamily="34" charset="0"/>
              </a:rPr>
              <a:t>Level Solutions Center (SLSC), Florida International University (FIU) (2019), Potential Implications of Sea-Level Rise and Changing Rainfall for Communities in Florida using Miami-Dade County as a Case </a:t>
            </a:r>
            <a:r>
              <a:rPr lang="en-US" sz="2400" dirty="0" smtClean="0">
                <a:latin typeface="Verdana" pitchFamily="34" charset="0"/>
                <a:ea typeface="Verdana" pitchFamily="34" charset="0"/>
                <a:cs typeface="Verdana" pitchFamily="34" charset="0"/>
              </a:rPr>
              <a:t>Study</a:t>
            </a:r>
            <a:endParaRPr lang="en-US" dirty="0" smtClean="0"/>
          </a:p>
          <a:p>
            <a:endParaRPr lang="en-US" dirty="0"/>
          </a:p>
        </p:txBody>
      </p:sp>
      <p:pic>
        <p:nvPicPr>
          <p:cNvPr id="38"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20874" y="27832413"/>
            <a:ext cx="7953326" cy="1771284"/>
          </a:xfrm>
          <a:prstGeom prst="rect">
            <a:avLst/>
          </a:prstGeom>
          <a:ln>
            <a:noFill/>
          </a:ln>
        </p:spPr>
      </p:pic>
      <p:pic>
        <p:nvPicPr>
          <p:cNvPr id="41" name="Picture 2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219936" y="30116199"/>
            <a:ext cx="7954264" cy="1771284"/>
          </a:xfrm>
          <a:prstGeom prst="rect">
            <a:avLst/>
          </a:prstGeom>
          <a:ln>
            <a:noFill/>
          </a:ln>
        </p:spPr>
      </p:pic>
      <p:cxnSp>
        <p:nvCxnSpPr>
          <p:cNvPr id="45" name="Straight Connector 8"/>
          <p:cNvCxnSpPr/>
          <p:nvPr/>
        </p:nvCxnSpPr>
        <p:spPr>
          <a:xfrm>
            <a:off x="1249585" y="27355800"/>
            <a:ext cx="41422415" cy="62602"/>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3625</TotalTime>
  <Words>697</Words>
  <Application>Microsoft Office PowerPoint</Application>
  <PresentationFormat>Personalizzato</PresentationFormat>
  <Paragraphs>53</Paragraphs>
  <Slides>1</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vt:i4>
      </vt:variant>
    </vt:vector>
  </HeadingPairs>
  <TitlesOfParts>
    <vt:vector size="12" baseType="lpstr">
      <vt:lpstr>Arial</vt:lpstr>
      <vt:lpstr>Book Antiqua</vt:lpstr>
      <vt:lpstr>Calibri</vt:lpstr>
      <vt:lpstr>Cambria</vt:lpstr>
      <vt:lpstr>Lucida Sans</vt:lpstr>
      <vt:lpstr>Times New Roman</vt:lpstr>
      <vt:lpstr>Verdana</vt:lpstr>
      <vt:lpstr>Wingdings</vt:lpstr>
      <vt:lpstr>Wingdings 2</vt:lpstr>
      <vt:lpstr>Wingdings 3</vt:lpstr>
      <vt:lpstr>Apex</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Christensen</dc:creator>
  <cp:lastModifiedBy>Francisco Febronio Peña</cp:lastModifiedBy>
  <cp:revision>194</cp:revision>
  <dcterms:created xsi:type="dcterms:W3CDTF">2007-03-09T05:47:07Z</dcterms:created>
  <dcterms:modified xsi:type="dcterms:W3CDTF">2019-11-27T16:45:04Z</dcterms:modified>
</cp:coreProperties>
</file>