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256" r:id="rId2"/>
    <p:sldId id="257" r:id="rId3"/>
    <p:sldId id="262" r:id="rId4"/>
    <p:sldId id="258" r:id="rId5"/>
    <p:sldId id="259" r:id="rId6"/>
    <p:sldId id="264" r:id="rId7"/>
    <p:sldId id="260" r:id="rId8"/>
    <p:sldId id="26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987"/>
    <p:restoredTop sz="94746"/>
  </p:normalViewPr>
  <p:slideViewPr>
    <p:cSldViewPr snapToGrid="0" snapToObjects="1">
      <p:cViewPr>
        <p:scale>
          <a:sx n="54" d="100"/>
          <a:sy n="54" d="100"/>
        </p:scale>
        <p:origin x="-72" y="10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A05F52-9C93-0A45-B074-FB1A53994FA3}" type="datetimeFigureOut">
              <a:rPr lang="en-US" smtClean="0"/>
              <a:t>10/1/19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51DBB-D103-3942-B551-9A4FDF634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59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51DBB-D103-3942-B551-9A4FDF6349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413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96513-CE92-2B43-8707-3507E1E7F77A}" type="datetimeFigureOut">
              <a:rPr lang="en-US" smtClean="0"/>
              <a:t>10/1/19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AB0B-58F0-294C-87A8-9B3381472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460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96513-CE92-2B43-8707-3507E1E7F77A}" type="datetimeFigureOut">
              <a:rPr lang="en-US" smtClean="0"/>
              <a:t>10/1/19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AB0B-58F0-294C-87A8-9B3381472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25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96513-CE92-2B43-8707-3507E1E7F77A}" type="datetimeFigureOut">
              <a:rPr lang="en-US" smtClean="0"/>
              <a:t>10/1/19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AB0B-58F0-294C-87A8-9B3381472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42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96513-CE92-2B43-8707-3507E1E7F77A}" type="datetimeFigureOut">
              <a:rPr lang="en-US" smtClean="0"/>
              <a:t>10/1/19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AB0B-58F0-294C-87A8-9B3381472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02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96513-CE92-2B43-8707-3507E1E7F77A}" type="datetimeFigureOut">
              <a:rPr lang="en-US" smtClean="0"/>
              <a:t>10/1/19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AB0B-58F0-294C-87A8-9B3381472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83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96513-CE92-2B43-8707-3507E1E7F77A}" type="datetimeFigureOut">
              <a:rPr lang="en-US" smtClean="0"/>
              <a:t>10/1/19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AB0B-58F0-294C-87A8-9B3381472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444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96513-CE92-2B43-8707-3507E1E7F77A}" type="datetimeFigureOut">
              <a:rPr lang="en-US" smtClean="0"/>
              <a:t>10/1/19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AB0B-58F0-294C-87A8-9B3381472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91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96513-CE92-2B43-8707-3507E1E7F77A}" type="datetimeFigureOut">
              <a:rPr lang="en-US" smtClean="0"/>
              <a:t>10/1/19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AB0B-58F0-294C-87A8-9B3381472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077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96513-CE92-2B43-8707-3507E1E7F77A}" type="datetimeFigureOut">
              <a:rPr lang="en-US" smtClean="0"/>
              <a:t>10/1/19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AB0B-58F0-294C-87A8-9B3381472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760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96513-CE92-2B43-8707-3507E1E7F77A}" type="datetimeFigureOut">
              <a:rPr lang="en-US" smtClean="0"/>
              <a:t>10/1/19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AB0B-58F0-294C-87A8-9B3381472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454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96513-CE92-2B43-8707-3507E1E7F77A}" type="datetimeFigureOut">
              <a:rPr lang="en-US" smtClean="0"/>
              <a:t>10/1/19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AB0B-58F0-294C-87A8-9B3381472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284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96513-CE92-2B43-8707-3507E1E7F77A}" type="datetimeFigureOut">
              <a:rPr lang="en-US" smtClean="0"/>
              <a:t>10/1/19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4AB0B-58F0-294C-87A8-9B3381472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78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4D834D36-D981-4EDD-B062-077BAB9C7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314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CFD523C-CC0D-41EB-B7F7-C615B5715F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2D0485-5239-9F4C-9528-7D8EBA9B34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2322" y="3305647"/>
            <a:ext cx="8221009" cy="1110439"/>
          </a:xfrm>
          <a:noFill/>
          <a:ln>
            <a:noFill/>
          </a:ln>
          <a:effectLst>
            <a:outerShdw blurRad="50800" dist="50800" dir="5400000" sx="15000" sy="15000" algn="ctr" rotWithShape="0">
              <a:srgbClr val="000000">
                <a:alpha val="43137"/>
              </a:srgbClr>
            </a:outerShdw>
          </a:effectLst>
        </p:spPr>
        <p:txBody>
          <a:bodyPr anchor="t">
            <a:noAutofit/>
          </a:bodyPr>
          <a:lstStyle/>
          <a:p>
            <a:pPr algn="r"/>
            <a:br>
              <a:rPr lang="en-US" sz="4000" dirty="0">
                <a:solidFill>
                  <a:srgbClr val="000000"/>
                </a:solidFill>
              </a:rPr>
            </a:br>
            <a:r>
              <a:rPr lang="en-US" sz="4400" dirty="0">
                <a:ln w="31750">
                  <a:solidFill>
                    <a:schemeClr val="accent1">
                      <a:lumMod val="75000"/>
                      <a:alpha val="85000"/>
                    </a:schemeClr>
                  </a:solidFill>
                </a:ln>
                <a:solidFill>
                  <a:srgbClr val="000000"/>
                </a:solidFill>
              </a:rPr>
              <a:t>Hybridizing Florida’s Coastline with Mangrove Ecological Infrastructure</a:t>
            </a:r>
            <a:br>
              <a:rPr lang="en-US" sz="4000" dirty="0">
                <a:solidFill>
                  <a:srgbClr val="000000"/>
                </a:solidFill>
              </a:rPr>
            </a:br>
            <a:br>
              <a:rPr lang="en-US" sz="4000" dirty="0">
                <a:solidFill>
                  <a:srgbClr val="000000"/>
                </a:solidFill>
              </a:rPr>
            </a:br>
            <a:r>
              <a:rPr lang="en-US" sz="3600" dirty="0">
                <a:gradFill>
                  <a:gsLst>
                    <a:gs pos="1500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rPr>
              <a:t>by Marbelys Garriga</a:t>
            </a:r>
            <a:br>
              <a:rPr lang="en-US" sz="4000" dirty="0">
                <a:solidFill>
                  <a:srgbClr val="000000"/>
                </a:solidFill>
              </a:rPr>
            </a:b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31" name="Freeform 68">
            <a:extLst>
              <a:ext uri="{FF2B5EF4-FFF2-40B4-BE49-F238E27FC236}">
                <a16:creationId xmlns:a16="http://schemas.microsoft.com/office/drawing/2014/main" id="{251BB4E6-C169-431D-9D53-2BBEBFFD15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9782" y="2"/>
            <a:ext cx="3614335" cy="2178813"/>
          </a:xfrm>
          <a:custGeom>
            <a:avLst/>
            <a:gdLst>
              <a:gd name="connsiteX0" fmla="*/ 38628 w 3614335"/>
              <a:gd name="connsiteY0" fmla="*/ 0 h 2178813"/>
              <a:gd name="connsiteX1" fmla="*/ 3575707 w 3614335"/>
              <a:gd name="connsiteY1" fmla="*/ 0 h 2178813"/>
              <a:gd name="connsiteX2" fmla="*/ 3577619 w 3614335"/>
              <a:gd name="connsiteY2" fmla="*/ 7439 h 2178813"/>
              <a:gd name="connsiteX3" fmla="*/ 3614335 w 3614335"/>
              <a:gd name="connsiteY3" fmla="*/ 371646 h 2178813"/>
              <a:gd name="connsiteX4" fmla="*/ 1807167 w 3614335"/>
              <a:gd name="connsiteY4" fmla="*/ 2178813 h 2178813"/>
              <a:gd name="connsiteX5" fmla="*/ 0 w 3614335"/>
              <a:gd name="connsiteY5" fmla="*/ 371646 h 2178813"/>
              <a:gd name="connsiteX6" fmla="*/ 36715 w 3614335"/>
              <a:gd name="connsiteY6" fmla="*/ 7439 h 2178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14335" h="2178813">
                <a:moveTo>
                  <a:pt x="38628" y="0"/>
                </a:moveTo>
                <a:lnTo>
                  <a:pt x="3575707" y="0"/>
                </a:lnTo>
                <a:lnTo>
                  <a:pt x="3577619" y="7439"/>
                </a:lnTo>
                <a:cubicBezTo>
                  <a:pt x="3601692" y="125081"/>
                  <a:pt x="3614335" y="246887"/>
                  <a:pt x="3614335" y="371646"/>
                </a:cubicBezTo>
                <a:cubicBezTo>
                  <a:pt x="3614335" y="1369717"/>
                  <a:pt x="2805239" y="2178813"/>
                  <a:pt x="1807167" y="2178813"/>
                </a:cubicBezTo>
                <a:cubicBezTo>
                  <a:pt x="809097" y="2178813"/>
                  <a:pt x="0" y="1369717"/>
                  <a:pt x="0" y="371646"/>
                </a:cubicBezTo>
                <a:cubicBezTo>
                  <a:pt x="0" y="246887"/>
                  <a:pt x="12642" y="125081"/>
                  <a:pt x="36715" y="7439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C3E6EA-ADE1-A84C-A86C-654DD45D7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108" y="593167"/>
            <a:ext cx="2329681" cy="594069"/>
          </a:xfrm>
          <a:prstGeom prst="rect">
            <a:avLst/>
          </a:prstGeom>
        </p:spPr>
      </p:pic>
      <p:sp>
        <p:nvSpPr>
          <p:cNvPr id="33" name="Freeform 72">
            <a:extLst>
              <a:ext uri="{FF2B5EF4-FFF2-40B4-BE49-F238E27FC236}">
                <a16:creationId xmlns:a16="http://schemas.microsoft.com/office/drawing/2014/main" id="{5AFEC34A-0251-411C-A0C7-E1FB917E9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433009"/>
            <a:ext cx="3762321" cy="4434467"/>
          </a:xfrm>
          <a:custGeom>
            <a:avLst/>
            <a:gdLst>
              <a:gd name="connsiteX0" fmla="*/ 871484 w 3762321"/>
              <a:gd name="connsiteY0" fmla="*/ 0 h 4434467"/>
              <a:gd name="connsiteX1" fmla="*/ 3762321 w 3762321"/>
              <a:gd name="connsiteY1" fmla="*/ 2890836 h 4434467"/>
              <a:gd name="connsiteX2" fmla="*/ 3413413 w 3762321"/>
              <a:gd name="connsiteY2" fmla="*/ 4268781 h 4434467"/>
              <a:gd name="connsiteX3" fmla="*/ 3312756 w 3762321"/>
              <a:gd name="connsiteY3" fmla="*/ 4434467 h 4434467"/>
              <a:gd name="connsiteX4" fmla="*/ 0 w 3762321"/>
              <a:gd name="connsiteY4" fmla="*/ 4434467 h 4434467"/>
              <a:gd name="connsiteX5" fmla="*/ 0 w 3762321"/>
              <a:gd name="connsiteY5" fmla="*/ 134299 h 4434467"/>
              <a:gd name="connsiteX6" fmla="*/ 11838 w 3762321"/>
              <a:gd name="connsiteY6" fmla="*/ 129967 h 4434467"/>
              <a:gd name="connsiteX7" fmla="*/ 871484 w 3762321"/>
              <a:gd name="connsiteY7" fmla="*/ 0 h 443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62321" h="4434467">
                <a:moveTo>
                  <a:pt x="871484" y="0"/>
                </a:moveTo>
                <a:cubicBezTo>
                  <a:pt x="2468049" y="0"/>
                  <a:pt x="3762321" y="1294271"/>
                  <a:pt x="3762321" y="2890836"/>
                </a:cubicBezTo>
                <a:cubicBezTo>
                  <a:pt x="3762321" y="3389763"/>
                  <a:pt x="3635928" y="3859169"/>
                  <a:pt x="3413413" y="4268781"/>
                </a:cubicBezTo>
                <a:lnTo>
                  <a:pt x="3312756" y="4434467"/>
                </a:lnTo>
                <a:lnTo>
                  <a:pt x="0" y="4434467"/>
                </a:lnTo>
                <a:lnTo>
                  <a:pt x="0" y="134299"/>
                </a:lnTo>
                <a:lnTo>
                  <a:pt x="11838" y="129967"/>
                </a:lnTo>
                <a:cubicBezTo>
                  <a:pt x="283400" y="45502"/>
                  <a:pt x="572129" y="0"/>
                  <a:pt x="871484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9E9B1A9-F407-4A46-B721-26946A1A2C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1460" y="460823"/>
            <a:ext cx="3245896" cy="3245896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3A7C1C-B78E-6240-BADA-90833709E3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050" y="1743141"/>
            <a:ext cx="2254110" cy="698774"/>
          </a:xfrm>
          <a:prstGeom prst="rect">
            <a:avLst/>
          </a:prstGeom>
        </p:spPr>
      </p:pic>
      <p:sp>
        <p:nvSpPr>
          <p:cNvPr id="37" name="Freeform 64">
            <a:extLst>
              <a:ext uri="{FF2B5EF4-FFF2-40B4-BE49-F238E27FC236}">
                <a16:creationId xmlns:a16="http://schemas.microsoft.com/office/drawing/2014/main" id="{B81747D3-9737-4919-8850-65DBC904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98288" y="1"/>
            <a:ext cx="3093713" cy="3406036"/>
          </a:xfrm>
          <a:custGeom>
            <a:avLst/>
            <a:gdLst>
              <a:gd name="connsiteX0" fmla="*/ 404583 w 3093713"/>
              <a:gd name="connsiteY0" fmla="*/ 0 h 3406036"/>
              <a:gd name="connsiteX1" fmla="*/ 3093713 w 3093713"/>
              <a:gd name="connsiteY1" fmla="*/ 0 h 3406036"/>
              <a:gd name="connsiteX2" fmla="*/ 3093713 w 3093713"/>
              <a:gd name="connsiteY2" fmla="*/ 3187362 h 3406036"/>
              <a:gd name="connsiteX3" fmla="*/ 2990991 w 3093713"/>
              <a:gd name="connsiteY3" fmla="*/ 3236846 h 3406036"/>
              <a:gd name="connsiteX4" fmla="*/ 2152961 w 3093713"/>
              <a:gd name="connsiteY4" fmla="*/ 3406036 h 3406036"/>
              <a:gd name="connsiteX5" fmla="*/ 0 w 3093713"/>
              <a:gd name="connsiteY5" fmla="*/ 1253075 h 3406036"/>
              <a:gd name="connsiteX6" fmla="*/ 367692 w 3093713"/>
              <a:gd name="connsiteY6" fmla="*/ 49334 h 3406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3713" h="3406036">
                <a:moveTo>
                  <a:pt x="404583" y="0"/>
                </a:moveTo>
                <a:lnTo>
                  <a:pt x="3093713" y="0"/>
                </a:lnTo>
                <a:lnTo>
                  <a:pt x="3093713" y="3187362"/>
                </a:lnTo>
                <a:lnTo>
                  <a:pt x="2990991" y="3236846"/>
                </a:lnTo>
                <a:cubicBezTo>
                  <a:pt x="2733414" y="3345792"/>
                  <a:pt x="2450223" y="3406036"/>
                  <a:pt x="2152961" y="3406036"/>
                </a:cubicBezTo>
                <a:cubicBezTo>
                  <a:pt x="963913" y="3406036"/>
                  <a:pt x="0" y="2442123"/>
                  <a:pt x="0" y="1253075"/>
                </a:cubicBezTo>
                <a:cubicBezTo>
                  <a:pt x="0" y="807182"/>
                  <a:pt x="135550" y="392949"/>
                  <a:pt x="367692" y="49334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70658F-2B90-AB4C-99C4-8BFF549B0F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502" y="3860866"/>
            <a:ext cx="2591661" cy="204117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1070D98-7A93-BC46-B3A2-6511AB05E245}"/>
              </a:ext>
            </a:extLst>
          </p:cNvPr>
          <p:cNvCxnSpPr>
            <a:cxnSpLocks/>
          </p:cNvCxnSpPr>
          <p:nvPr/>
        </p:nvCxnSpPr>
        <p:spPr>
          <a:xfrm>
            <a:off x="4114800" y="5484460"/>
            <a:ext cx="78685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F911AB3-912C-EE4F-B508-CEA92136E3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4069" y="1123407"/>
            <a:ext cx="2842149" cy="72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94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E0383-251A-8E4B-BA7F-D129CC8C4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48E7079-25BD-CF4A-A16D-283C4CA0C1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5FD394-4E35-E545-A9AC-678EA34E3C2C}"/>
              </a:ext>
            </a:extLst>
          </p:cNvPr>
          <p:cNvSpPr txBox="1"/>
          <p:nvPr/>
        </p:nvSpPr>
        <p:spPr>
          <a:xfrm>
            <a:off x="838200" y="365125"/>
            <a:ext cx="107207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Green Vs Gray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907F25-16EB-9F4D-A566-FAB2D4063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1296972"/>
            <a:ext cx="4853354" cy="22944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1BCED6-4505-1C43-8C13-3A7B6EEA2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046" y="1313691"/>
            <a:ext cx="4853354" cy="23479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AACBB5-47C7-E745-85ED-B8D156CC6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523" y="1755147"/>
            <a:ext cx="4978400" cy="41021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6CE9C22-15DD-3E4A-B362-990DB341A8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602" y="1755147"/>
            <a:ext cx="54610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3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65E8E-C8E6-D346-A1BF-E5FF7C7FD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solidFill>
            <a:schemeClr val="bg1"/>
          </a:solidFill>
          <a:effectLst>
            <a:reflection blurRad="6350" stA="50000" endA="300" endPos="55000" dir="5400000" sy="-100000" algn="bl" rotWithShape="0"/>
          </a:effectLst>
        </p:spPr>
        <p:txBody>
          <a:bodyPr/>
          <a:lstStyle/>
          <a:p>
            <a:pPr algn="ctr"/>
            <a:r>
              <a:rPr lang="en-US" dirty="0">
                <a:ln>
                  <a:solidFill>
                    <a:schemeClr val="accent1">
                      <a:shade val="50000"/>
                    </a:scheme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glow rad="63500">
                    <a:schemeClr val="accent1">
                      <a:lumMod val="40000"/>
                      <a:lumOff val="60000"/>
                      <a:alpha val="40000"/>
                    </a:schemeClr>
                  </a:glow>
                  <a:reflection stA="60000" endA="900" endPos="0" dir="5400000" sy="-100000" algn="bl" rotWithShape="0"/>
                </a:effectLst>
              </a:rPr>
              <a:t>The loss of these roots impacts the leaves!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9879F79-0A2F-8547-826C-DD8D77CDE5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034716"/>
            <a:ext cx="10712116" cy="5650665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8C203B-EE5B-E144-A046-BD7228212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6653" y="3429000"/>
            <a:ext cx="1267326" cy="27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842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0">
              <a:schemeClr val="accent1">
                <a:lumMod val="5000"/>
                <a:lumOff val="95000"/>
              </a:schemeClr>
            </a:gs>
            <a:gs pos="53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E5A52-A08F-E448-B093-9C8779DEF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04" y="606565"/>
            <a:ext cx="10451592" cy="828732"/>
          </a:xfrm>
          <a:solidFill>
            <a:schemeClr val="accent1">
              <a:lumMod val="50000"/>
            </a:schemeClr>
          </a:solidFill>
          <a:effectLst>
            <a:outerShdw blurRad="50800" dist="50800" dir="5400000" algn="ctr" rotWithShape="0">
              <a:srgbClr val="000000"/>
            </a:outerShdw>
            <a:softEdge rad="88900"/>
          </a:effectLst>
          <a:scene3d>
            <a:camera prst="orthographicFront"/>
            <a:lightRig rig="freezing" dir="t"/>
          </a:scene3d>
          <a:sp3d prstMaterial="dkEdge"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Ecological Infrastructure Solutions for Cities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7DAD74-6895-8741-BC0A-F3CEFC5900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tretch/>
        </p:blipFill>
        <p:spPr>
          <a:xfrm>
            <a:off x="4137285" y="1933909"/>
            <a:ext cx="3472942" cy="3535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3BCD09-C53F-A143-8DF5-16AFB8B54F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40" r="2853" b="3"/>
          <a:stretch/>
        </p:blipFill>
        <p:spPr>
          <a:xfrm>
            <a:off x="870204" y="1933909"/>
            <a:ext cx="3152775" cy="3535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5EF2E7-8E0E-1E46-8A19-C7839490DB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80" r="3" b="3"/>
          <a:stretch/>
        </p:blipFill>
        <p:spPr>
          <a:xfrm>
            <a:off x="7724533" y="1927949"/>
            <a:ext cx="3472942" cy="35353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DC15EC-4367-BE42-BD29-834DFAD212B4}"/>
              </a:ext>
            </a:extLst>
          </p:cNvPr>
          <p:cNvSpPr txBox="1"/>
          <p:nvPr/>
        </p:nvSpPr>
        <p:spPr>
          <a:xfrm>
            <a:off x="1295400" y="6054504"/>
            <a:ext cx="9601200" cy="5847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Active Monitoring in the City of Coral Gables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8D22BA-7BEB-D24B-B10C-9F165B2215C2}"/>
              </a:ext>
            </a:extLst>
          </p:cNvPr>
          <p:cNvSpPr txBox="1"/>
          <p:nvPr/>
        </p:nvSpPr>
        <p:spPr>
          <a:xfrm>
            <a:off x="899952" y="5430071"/>
            <a:ext cx="3152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Accretion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0D7F7-EC9A-3C46-8846-9CD6755A66F7}"/>
              </a:ext>
            </a:extLst>
          </p:cNvPr>
          <p:cNvSpPr/>
          <p:nvPr/>
        </p:nvSpPr>
        <p:spPr>
          <a:xfrm>
            <a:off x="4022979" y="5429474"/>
            <a:ext cx="3587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Carbon Fluxes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F0C779-F94A-EF4F-AE33-F3AA408188DF}"/>
              </a:ext>
            </a:extLst>
          </p:cNvPr>
          <p:cNvSpPr/>
          <p:nvPr/>
        </p:nvSpPr>
        <p:spPr>
          <a:xfrm>
            <a:off x="7724533" y="5429474"/>
            <a:ext cx="3567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Hands-off Water Quality Monitoring</a:t>
            </a:r>
          </a:p>
        </p:txBody>
      </p:sp>
    </p:spTree>
    <p:extLst>
      <p:ext uri="{BB962C8B-B14F-4D97-AF65-F5344CB8AC3E}">
        <p14:creationId xmlns:p14="http://schemas.microsoft.com/office/powerpoint/2010/main" val="1554708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000">
              <a:schemeClr val="accent1">
                <a:lumMod val="7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DC209-D992-B145-9277-6479ADF1D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835" y="6048959"/>
            <a:ext cx="11048330" cy="740109"/>
          </a:xfrm>
          <a:solidFill>
            <a:schemeClr val="accent1">
              <a:lumMod val="50000"/>
            </a:schemeClr>
          </a:solidFill>
          <a:ln w="44450">
            <a:solidFill>
              <a:schemeClr val="bg1"/>
            </a:solidFill>
          </a:ln>
          <a:effectLst>
            <a:softEdge rad="8890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u="sng" dirty="0">
                <a:solidFill>
                  <a:schemeClr val="bg1"/>
                </a:solidFill>
              </a:rPr>
              <a:t>Project Proposal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3133ED-61C7-694F-8716-83C14E8B4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35" y="529389"/>
            <a:ext cx="4672763" cy="5226843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ADF50D6-7ACB-2841-ADB5-F69BDB350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535" y="529389"/>
            <a:ext cx="6336630" cy="5226843"/>
          </a:xfrm>
          <a:prstGeom prst="rect">
            <a:avLst/>
          </a:prstGeom>
        </p:spPr>
      </p:pic>
      <p:sp>
        <p:nvSpPr>
          <p:cNvPr id="11" name="Frame 10">
            <a:extLst>
              <a:ext uri="{FF2B5EF4-FFF2-40B4-BE49-F238E27FC236}">
                <a16:creationId xmlns:a16="http://schemas.microsoft.com/office/drawing/2014/main" id="{9C44D297-540D-914F-B451-43453C0E75FC}"/>
              </a:ext>
            </a:extLst>
          </p:cNvPr>
          <p:cNvSpPr/>
          <p:nvPr/>
        </p:nvSpPr>
        <p:spPr>
          <a:xfrm>
            <a:off x="8758989" y="2502568"/>
            <a:ext cx="1299411" cy="1155032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0D6E43A4-76B9-BE40-B878-305272F5A68B}"/>
              </a:ext>
            </a:extLst>
          </p:cNvPr>
          <p:cNvSpPr/>
          <p:nvPr/>
        </p:nvSpPr>
        <p:spPr>
          <a:xfrm>
            <a:off x="9745579" y="938463"/>
            <a:ext cx="914400" cy="9144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C989D477-A002-5343-893C-E926A3657D1F}"/>
              </a:ext>
            </a:extLst>
          </p:cNvPr>
          <p:cNvSpPr/>
          <p:nvPr/>
        </p:nvSpPr>
        <p:spPr>
          <a:xfrm>
            <a:off x="8085221" y="4860758"/>
            <a:ext cx="1323473" cy="895474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937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8C22701-7170-134C-9B95-EA921303C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2653" y="0"/>
            <a:ext cx="6785810" cy="68700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F76858-B764-DB49-B6EB-E9C9C9E4E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2032"/>
            <a:ext cx="647298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EDC209-D992-B145-9277-6479ADF1D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835" y="6048959"/>
            <a:ext cx="11048330" cy="740109"/>
          </a:xfrm>
          <a:solidFill>
            <a:schemeClr val="accent1">
              <a:lumMod val="50000"/>
              <a:alpha val="28000"/>
            </a:schemeClr>
          </a:solidFill>
          <a:ln w="44450">
            <a:solidFill>
              <a:schemeClr val="bg1"/>
            </a:solidFill>
          </a:ln>
          <a:effectLst>
            <a:softEdge rad="8890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u="sng" dirty="0">
                <a:solidFill>
                  <a:schemeClr val="bg1"/>
                </a:solidFill>
              </a:rPr>
              <a:t>Proposed Sites</a:t>
            </a: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CC55A50D-AFA8-EB41-846D-8DFB63ADF5FD}"/>
              </a:ext>
            </a:extLst>
          </p:cNvPr>
          <p:cNvSpPr/>
          <p:nvPr/>
        </p:nvSpPr>
        <p:spPr>
          <a:xfrm>
            <a:off x="5053263" y="5029200"/>
            <a:ext cx="288758" cy="312821"/>
          </a:xfrm>
          <a:prstGeom prst="frame">
            <a:avLst/>
          </a:prstGeom>
          <a:effectLst>
            <a:outerShdw blurRad="50800" dist="50800" dir="5400000" sx="179000" sy="179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918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57DBB6A-5AE3-5E4A-BCEB-3001B91254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6188" r="23885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6077F0-5E2A-EF40-B219-010A201FB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ln w="127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0000"/>
                </a:solidFill>
              </a:rPr>
              <a:t>Expected Outcomes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DD334E-82D7-4C4A-ACB5-14F0B3FC5065}"/>
              </a:ext>
            </a:extLst>
          </p:cNvPr>
          <p:cNvSpPr txBox="1"/>
          <p:nvPr/>
        </p:nvSpPr>
        <p:spPr>
          <a:xfrm>
            <a:off x="814316" y="2272143"/>
            <a:ext cx="5281684" cy="436384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285750" indent="-228600" defTabSz="914400">
              <a:lnSpc>
                <a:spcPct val="2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accent1">
                    <a:lumMod val="75000"/>
                  </a:schemeClr>
                </a:solidFill>
              </a:rPr>
              <a:t>Significant improvement in water quality</a:t>
            </a:r>
          </a:p>
          <a:p>
            <a:pPr marL="285750" indent="-228600" defTabSz="914400">
              <a:lnSpc>
                <a:spcPct val="2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accent1">
                    <a:lumMod val="75000"/>
                  </a:schemeClr>
                </a:solidFill>
              </a:rPr>
              <a:t>Increase in urban resilience</a:t>
            </a:r>
          </a:p>
          <a:p>
            <a:pPr marL="285750" indent="-228600" defTabSz="914400">
              <a:lnSpc>
                <a:spcPct val="2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accent1">
                    <a:lumMod val="75000"/>
                  </a:schemeClr>
                </a:solidFill>
              </a:rPr>
              <a:t>Boost in local fauna </a:t>
            </a:r>
          </a:p>
          <a:p>
            <a:pPr marL="285750" indent="-228600" defTabSz="914400">
              <a:lnSpc>
                <a:spcPct val="2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accent1">
                    <a:lumMod val="75000"/>
                  </a:schemeClr>
                </a:solidFill>
              </a:rPr>
              <a:t>Decrease in seawall maintenance costs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51E435-9F68-4B45-9545-3D6A1D2CCCD1}"/>
              </a:ext>
            </a:extLst>
          </p:cNvPr>
          <p:cNvSpPr txBox="1"/>
          <p:nvPr/>
        </p:nvSpPr>
        <p:spPr>
          <a:xfrm>
            <a:off x="8451604" y="1412489"/>
            <a:ext cx="2926080" cy="4363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3467607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FEF2D-9A63-E54F-878C-EBA596F6C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4735" y="640081"/>
            <a:ext cx="3377183" cy="370889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dirty="0"/>
              <a:t>Together we can bring back ecological function to Florida’s coastline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CA7934D-C553-4A7E-B1FD-D30D4491A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74735" y="4571999"/>
            <a:ext cx="3377184" cy="1645921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dirty="0"/>
              <a:t>Thank you for your time!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587BA1-97FD-8147-95F9-BB3BC148D8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31734"/>
          <a:stretch/>
        </p:blipFill>
        <p:spPr>
          <a:xfrm>
            <a:off x="20" y="10"/>
            <a:ext cx="753463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87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1238</TotalTime>
  <Words>73</Words>
  <Application>Microsoft Macintosh PowerPoint</Application>
  <PresentationFormat>Widescreen</PresentationFormat>
  <Paragraphs>21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 Hybridizing Florida’s Coastline with Mangrove Ecological Infrastructure  by Marbelys Garriga </vt:lpstr>
      <vt:lpstr>PowerPoint Presentation</vt:lpstr>
      <vt:lpstr>The loss of these roots impacts the leaves!</vt:lpstr>
      <vt:lpstr>Ecological Infrastructure Solutions for Cities</vt:lpstr>
      <vt:lpstr>Project Proposal</vt:lpstr>
      <vt:lpstr>Proposed Sites</vt:lpstr>
      <vt:lpstr>Expected Outcomes</vt:lpstr>
      <vt:lpstr>Together we can bring back ecological function to Florida’s coastline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Hybridizing Florida’s Coastline with Mangrove Ecological Infrastructure  by Marbelys Garriga </dc:title>
  <dc:creator>Marbelys Garriga</dc:creator>
  <cp:lastModifiedBy>Marbelys Garriga</cp:lastModifiedBy>
  <cp:revision>4</cp:revision>
  <dcterms:created xsi:type="dcterms:W3CDTF">2019-09-26T02:52:41Z</dcterms:created>
  <dcterms:modified xsi:type="dcterms:W3CDTF">2019-10-02T10:06:35Z</dcterms:modified>
</cp:coreProperties>
</file>